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88" r:id="rId2"/>
    <p:sldId id="412" r:id="rId3"/>
    <p:sldId id="411" r:id="rId4"/>
    <p:sldId id="427" r:id="rId5"/>
    <p:sldId id="406" r:id="rId6"/>
    <p:sldId id="428" r:id="rId7"/>
    <p:sldId id="381" r:id="rId8"/>
    <p:sldId id="389" r:id="rId9"/>
    <p:sldId id="385" r:id="rId10"/>
    <p:sldId id="386" r:id="rId11"/>
    <p:sldId id="387" r:id="rId12"/>
    <p:sldId id="384" r:id="rId13"/>
    <p:sldId id="383" r:id="rId14"/>
    <p:sldId id="431" r:id="rId15"/>
    <p:sldId id="432" r:id="rId16"/>
    <p:sldId id="401" r:id="rId17"/>
    <p:sldId id="438" r:id="rId18"/>
    <p:sldId id="439" r:id="rId19"/>
    <p:sldId id="409" r:id="rId20"/>
    <p:sldId id="402" r:id="rId21"/>
    <p:sldId id="417" r:id="rId22"/>
    <p:sldId id="403" r:id="rId2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52" autoAdjust="0"/>
    <p:restoredTop sz="94660" autoAdjust="0"/>
  </p:normalViewPr>
  <p:slideViewPr>
    <p:cSldViewPr snapToObjects="1" showGuides="1">
      <p:cViewPr varScale="1">
        <p:scale>
          <a:sx n="107" d="100"/>
          <a:sy n="107" d="100"/>
        </p:scale>
        <p:origin x="1568" y="176"/>
      </p:cViewPr>
      <p:guideLst/>
    </p:cSldViewPr>
  </p:slideViewPr>
  <p:outlineViewPr>
    <p:cViewPr>
      <p:scale>
        <a:sx n="33" d="100"/>
        <a:sy n="33" d="100"/>
      </p:scale>
      <p:origin x="0" y="35344"/>
    </p:cViewPr>
  </p:outlineViewPr>
  <p:notesTextViewPr>
    <p:cViewPr>
      <p:scale>
        <a:sx n="100" d="100"/>
        <a:sy n="100" d="100"/>
      </p:scale>
      <p:origin x="0" y="0"/>
    </p:cViewPr>
  </p:notesTextViewPr>
  <p:sorterViewPr>
    <p:cViewPr>
      <p:scale>
        <a:sx n="172" d="100"/>
        <a:sy n="172" d="100"/>
      </p:scale>
      <p:origin x="0" y="0"/>
    </p:cViewPr>
  </p:sorterViewPr>
  <p:notesViewPr>
    <p:cSldViewPr snapToObjects="1" showGuides="1">
      <p:cViewPr>
        <p:scale>
          <a:sx n="170" d="100"/>
          <a:sy n="170" d="100"/>
        </p:scale>
        <p:origin x="-640" y="5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8FE19A3-FA84-F377-3BDC-043179FC4A3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defRPr>
            </a:lvl1pPr>
          </a:lstStyle>
          <a:p>
            <a:pPr>
              <a:defRPr/>
            </a:pPr>
            <a:endParaRPr lang="en-US"/>
          </a:p>
        </p:txBody>
      </p:sp>
      <p:sp>
        <p:nvSpPr>
          <p:cNvPr id="34819" name="Rectangle 3">
            <a:extLst>
              <a:ext uri="{FF2B5EF4-FFF2-40B4-BE49-F238E27FC236}">
                <a16:creationId xmlns:a16="http://schemas.microsoft.com/office/drawing/2014/main" id="{86BA055F-B86A-D467-4F7D-8844E793E210}"/>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785F821C-7779-D94A-A68F-3631B6DD653E}" type="datetimeFigureOut">
              <a:rPr lang="en-US"/>
              <a:pPr>
                <a:defRPr/>
              </a:pPr>
              <a:t>2/19/25</a:t>
            </a:fld>
            <a:endParaRPr lang="en-US"/>
          </a:p>
        </p:txBody>
      </p:sp>
      <p:sp>
        <p:nvSpPr>
          <p:cNvPr id="34820" name="Rectangle 4">
            <a:extLst>
              <a:ext uri="{FF2B5EF4-FFF2-40B4-BE49-F238E27FC236}">
                <a16:creationId xmlns:a16="http://schemas.microsoft.com/office/drawing/2014/main" id="{D3EFA45D-8597-9B50-986B-32CD2991ACAC}"/>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defRPr>
            </a:lvl1pPr>
          </a:lstStyle>
          <a:p>
            <a:pPr>
              <a:defRPr/>
            </a:pPr>
            <a:endParaRPr lang="en-US"/>
          </a:p>
        </p:txBody>
      </p:sp>
      <p:sp>
        <p:nvSpPr>
          <p:cNvPr id="34821" name="Rectangle 5">
            <a:extLst>
              <a:ext uri="{FF2B5EF4-FFF2-40B4-BE49-F238E27FC236}">
                <a16:creationId xmlns:a16="http://schemas.microsoft.com/office/drawing/2014/main" id="{74CD5FA1-076C-6BBE-8CD2-5789B809741D}"/>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98899DB-E030-0C4F-ABA7-E102773B20E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4A1E1A-34E3-B3E8-F78C-F4E58D0114A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8274E388-F0BE-BB36-35E6-258BD8071F8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165F188-6A05-BA48-9BC5-3E880C420410}" type="datetimeFigureOut">
              <a:rPr lang="en-US"/>
              <a:pPr>
                <a:defRPr/>
              </a:pPr>
              <a:t>2/19/25</a:t>
            </a:fld>
            <a:endParaRPr lang="en-US"/>
          </a:p>
        </p:txBody>
      </p:sp>
      <p:sp>
        <p:nvSpPr>
          <p:cNvPr id="4" name="Slide Image Placeholder 3">
            <a:extLst>
              <a:ext uri="{FF2B5EF4-FFF2-40B4-BE49-F238E27FC236}">
                <a16:creationId xmlns:a16="http://schemas.microsoft.com/office/drawing/2014/main" id="{08414691-1B1D-D0F1-A4EC-1432D1E01D1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984C99ED-939E-9096-0685-5E0155774D7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DEF3E6B-E94F-B6A9-4656-AA0121FEACE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BDFBD1B1-1F9A-D60E-18BA-12FC8C21EE1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5558984-1740-FE4E-BA56-EA53E85F95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94FDF329-F471-4D60-E2E9-2942BD49E2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C865590E-685A-9BFA-F53C-029FAA1C15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6387" name="Slide Number Placeholder 3">
            <a:extLst>
              <a:ext uri="{FF2B5EF4-FFF2-40B4-BE49-F238E27FC236}">
                <a16:creationId xmlns:a16="http://schemas.microsoft.com/office/drawing/2014/main" id="{01699E5C-C754-2E57-381C-193F7D515E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B8709B6E-7826-BB42-8732-B6289AA6D6C6}"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8ACAF971-7787-DE18-CB18-A0C3200EB6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7B6F1FBB-E3BF-075D-260C-B6D17BBE32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5" name="Slide Number Placeholder 3">
            <a:extLst>
              <a:ext uri="{FF2B5EF4-FFF2-40B4-BE49-F238E27FC236}">
                <a16:creationId xmlns:a16="http://schemas.microsoft.com/office/drawing/2014/main" id="{DCB5AA31-45AA-3F54-1A6B-3AC165C4E6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709474F5-24C6-D747-B758-502836CC93EA}"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AF94993F-61CD-3C52-B0C3-E5C86349D1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0D78B7FF-D522-C619-A213-6E669820B72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3" name="Slide Number Placeholder 3">
            <a:extLst>
              <a:ext uri="{FF2B5EF4-FFF2-40B4-BE49-F238E27FC236}">
                <a16:creationId xmlns:a16="http://schemas.microsoft.com/office/drawing/2014/main" id="{106BEE89-B0E0-A861-76A0-6949251880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39B3688B-1DDC-F94B-BF2E-BC59D058DC9C}"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5E7C034-AB6C-87FD-CFD5-4324C0CE36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844ECA5A-F96A-7061-F6C3-E1CEBFC6C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26627" name="Slide Number Placeholder 3">
            <a:extLst>
              <a:ext uri="{FF2B5EF4-FFF2-40B4-BE49-F238E27FC236}">
                <a16:creationId xmlns:a16="http://schemas.microsoft.com/office/drawing/2014/main" id="{382FD33C-8527-37CC-F905-5F7BA96B3D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93397721-CCE3-A84F-B508-74F657427B1D}" type="slidenum">
              <a:rPr lang="en-US" altLang="en-US" smtClean="0">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D9DD5EB2-1BF3-5928-68F4-9D9F879568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88036504-E581-9C39-9112-45123A7A4B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1" name="Slide Number Placeholder 3">
            <a:extLst>
              <a:ext uri="{FF2B5EF4-FFF2-40B4-BE49-F238E27FC236}">
                <a16:creationId xmlns:a16="http://schemas.microsoft.com/office/drawing/2014/main" id="{28AC677E-075E-8477-523A-21EE10F129A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2C76AC28-987B-DF48-A18A-1F2ADBAE164E}"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0B1BB44F-BE9F-5DAC-2E35-C70CC6D7AE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a:extLst>
              <a:ext uri="{FF2B5EF4-FFF2-40B4-BE49-F238E27FC236}">
                <a16:creationId xmlns:a16="http://schemas.microsoft.com/office/drawing/2014/main" id="{640E11CD-1418-4083-ED88-F031807094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2771" name="Slide Number Placeholder 3">
            <a:extLst>
              <a:ext uri="{FF2B5EF4-FFF2-40B4-BE49-F238E27FC236}">
                <a16:creationId xmlns:a16="http://schemas.microsoft.com/office/drawing/2014/main" id="{9BA9AE96-DA04-D5C3-BBB1-26D5CE72A9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C9239102-97FE-3A4A-9E29-4A2A522394A0}"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AE5FBDD4-4F1C-32D4-2A4E-15CB944755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6BF6B1F0-0A51-9171-C98C-E3725150B8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79" name="Slide Number Placeholder 3">
            <a:extLst>
              <a:ext uri="{FF2B5EF4-FFF2-40B4-BE49-F238E27FC236}">
                <a16:creationId xmlns:a16="http://schemas.microsoft.com/office/drawing/2014/main" id="{D9F93454-ADCB-ABC6-42E1-D2048264CC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93D93B13-AA88-5049-8D8B-65393A15C784}"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D9DFD289-CABF-81CC-6567-ED442B2190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a:extLst>
              <a:ext uri="{FF2B5EF4-FFF2-40B4-BE49-F238E27FC236}">
                <a16:creationId xmlns:a16="http://schemas.microsoft.com/office/drawing/2014/main" id="{98A6EA97-16EA-F7AE-AD33-DD868597D9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8915" name="Slide Number Placeholder 3">
            <a:extLst>
              <a:ext uri="{FF2B5EF4-FFF2-40B4-BE49-F238E27FC236}">
                <a16:creationId xmlns:a16="http://schemas.microsoft.com/office/drawing/2014/main" id="{E1BB67F2-54AF-B289-6A13-AA35DD75B9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63BFBF92-B236-204F-B1F1-A78B20E13E93}" type="slidenum">
              <a:rPr lang="en-US" altLang="en-US" smtClean="0">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15606E41-F86B-9228-E6FA-2E0BE48AB7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7126CB6F-7DDA-B1FF-9D9F-60FBBBC928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28675" name="Slide Number Placeholder 3">
            <a:extLst>
              <a:ext uri="{FF2B5EF4-FFF2-40B4-BE49-F238E27FC236}">
                <a16:creationId xmlns:a16="http://schemas.microsoft.com/office/drawing/2014/main" id="{8F6DAC78-D36E-5D34-F27E-38C291734F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DB7974E2-4B76-4440-AF4F-E101C41F1B91}"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A103489A-9AAB-E9C9-A833-8985C6B199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CD6908F5-8A8D-7A4F-3CE4-3373939AE3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4819" name="Slide Number Placeholder 3">
            <a:extLst>
              <a:ext uri="{FF2B5EF4-FFF2-40B4-BE49-F238E27FC236}">
                <a16:creationId xmlns:a16="http://schemas.microsoft.com/office/drawing/2014/main" id="{DA381FF1-4DFC-C161-82B0-A91FED83E4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3B0D251F-EDE3-594E-A600-4E0403766D73}"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5C2CC61A-C3C5-D959-AA8C-88EBA03B69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a:extLst>
              <a:ext uri="{FF2B5EF4-FFF2-40B4-BE49-F238E27FC236}">
                <a16:creationId xmlns:a16="http://schemas.microsoft.com/office/drawing/2014/main" id="{0B713634-90D2-DC4B-28C3-EBA399B0AD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0963" name="Slide Number Placeholder 3">
            <a:extLst>
              <a:ext uri="{FF2B5EF4-FFF2-40B4-BE49-F238E27FC236}">
                <a16:creationId xmlns:a16="http://schemas.microsoft.com/office/drawing/2014/main" id="{F877D331-B9E0-8454-581F-0592BA4209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897A12D8-5A49-B441-B930-E78B93D2B82D}"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FDEDD49C-C07C-49DB-DC58-FA2E871479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a:extLst>
              <a:ext uri="{FF2B5EF4-FFF2-40B4-BE49-F238E27FC236}">
                <a16:creationId xmlns:a16="http://schemas.microsoft.com/office/drawing/2014/main" id="{17492A20-E451-BA7C-E348-2017194C90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6867" name="Slide Number Placeholder 3">
            <a:extLst>
              <a:ext uri="{FF2B5EF4-FFF2-40B4-BE49-F238E27FC236}">
                <a16:creationId xmlns:a16="http://schemas.microsoft.com/office/drawing/2014/main" id="{66BE24E7-B795-3359-9CEA-517F0507DC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D988BF87-742D-C748-BB5D-BEE7068D3EB3}" type="slidenum">
              <a:rPr lang="en-US" altLang="en-US" smtClean="0">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F3059739-4B3C-CEE8-5A24-035045275EB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97858D26-681D-EA1D-9AD1-3CCDF7DD2C2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3011" name="Slide Number Placeholder 3">
            <a:extLst>
              <a:ext uri="{FF2B5EF4-FFF2-40B4-BE49-F238E27FC236}">
                <a16:creationId xmlns:a16="http://schemas.microsoft.com/office/drawing/2014/main" id="{5EE3ACF3-DADC-4E09-2725-D9CB534D8A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561149A6-A7CA-CE47-A3A4-484347D74519}"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A10EC8BA-88AB-5FC3-019E-0E9A4446AB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a:extLst>
              <a:ext uri="{FF2B5EF4-FFF2-40B4-BE49-F238E27FC236}">
                <a16:creationId xmlns:a16="http://schemas.microsoft.com/office/drawing/2014/main" id="{D3625B21-1506-90EE-5B0E-541B995399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1203" name="Slide Number Placeholder 3">
            <a:extLst>
              <a:ext uri="{FF2B5EF4-FFF2-40B4-BE49-F238E27FC236}">
                <a16:creationId xmlns:a16="http://schemas.microsoft.com/office/drawing/2014/main" id="{73C9ED2A-017A-56AC-67BE-699277473D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421DEDDA-C569-2949-829D-D15FC8508C16}"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A9B5DE96-191B-2540-6AC4-287E85326F2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a:extLst>
              <a:ext uri="{FF2B5EF4-FFF2-40B4-BE49-F238E27FC236}">
                <a16:creationId xmlns:a16="http://schemas.microsoft.com/office/drawing/2014/main" id="{948CD8F5-16B2-E99C-DA78-5B887BA721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3251" name="Slide Number Placeholder 3">
            <a:extLst>
              <a:ext uri="{FF2B5EF4-FFF2-40B4-BE49-F238E27FC236}">
                <a16:creationId xmlns:a16="http://schemas.microsoft.com/office/drawing/2014/main" id="{96C55D3D-CD42-098C-7DEC-92851085B8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C5D76715-6EEC-F842-AB4E-EE4E50C6D4D9}"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E9EB98B6-BF1E-C2C2-168B-9B6B363A8A2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CAC198CC-71D7-F2EE-4DA5-98D8DE2D81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7347" name="Slide Number Placeholder 3">
            <a:extLst>
              <a:ext uri="{FF2B5EF4-FFF2-40B4-BE49-F238E27FC236}">
                <a16:creationId xmlns:a16="http://schemas.microsoft.com/office/drawing/2014/main" id="{ED1A1914-C33B-5094-EB7F-A03F2A01CC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605A4E52-21AB-694F-9E14-596B687069B8}"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AF0A5-3513-600C-9BFB-ACD828E50411}"/>
            </a:ext>
          </a:extLst>
        </p:cNvPr>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5648E1CC-6CC0-1736-0C3E-5323EDB1566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B5BAEAD6-1218-A9F8-1288-90F5257A14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7347" name="Slide Number Placeholder 3">
            <a:extLst>
              <a:ext uri="{FF2B5EF4-FFF2-40B4-BE49-F238E27FC236}">
                <a16:creationId xmlns:a16="http://schemas.microsoft.com/office/drawing/2014/main" id="{2AD7B37D-9D6F-0E04-DF46-1D778F6992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605A4E52-21AB-694F-9E14-596B687069B8}"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Tree>
    <p:extLst>
      <p:ext uri="{BB962C8B-B14F-4D97-AF65-F5344CB8AC3E}">
        <p14:creationId xmlns:p14="http://schemas.microsoft.com/office/powerpoint/2010/main" val="3561905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5BE1B-341A-EDF9-531F-58F735E9636C}"/>
            </a:ext>
          </a:extLst>
        </p:cNvPr>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6530D7FD-5AC7-F3E9-7E7F-B44694F310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81DF860F-4C92-09DE-D0B8-4B767C0BA7B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7347" name="Slide Number Placeholder 3">
            <a:extLst>
              <a:ext uri="{FF2B5EF4-FFF2-40B4-BE49-F238E27FC236}">
                <a16:creationId xmlns:a16="http://schemas.microsoft.com/office/drawing/2014/main" id="{B3807FE8-FD82-E6D8-70B2-495AB27717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605A4E52-21AB-694F-9E14-596B687069B8}" type="slidenum">
              <a:rPr lang="en-US" altLang="en-US" smtClean="0">
                <a:latin typeface="Calibri" panose="020F0502020204030204" pitchFamily="34" charset="0"/>
              </a:rPr>
              <a:pPr/>
              <a:t>18</a:t>
            </a:fld>
            <a:endParaRPr lang="en-US" altLang="en-US">
              <a:latin typeface="Calibri" panose="020F0502020204030204" pitchFamily="34" charset="0"/>
            </a:endParaRPr>
          </a:p>
        </p:txBody>
      </p:sp>
    </p:spTree>
    <p:extLst>
      <p:ext uri="{BB962C8B-B14F-4D97-AF65-F5344CB8AC3E}">
        <p14:creationId xmlns:p14="http://schemas.microsoft.com/office/powerpoint/2010/main" val="1565440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44867033-4E8F-789D-FA19-430EB9EBBE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a:extLst>
              <a:ext uri="{FF2B5EF4-FFF2-40B4-BE49-F238E27FC236}">
                <a16:creationId xmlns:a16="http://schemas.microsoft.com/office/drawing/2014/main" id="{084BD7AD-7EE2-12B6-6026-459E65AD358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9395" name="Slide Number Placeholder 3">
            <a:extLst>
              <a:ext uri="{FF2B5EF4-FFF2-40B4-BE49-F238E27FC236}">
                <a16:creationId xmlns:a16="http://schemas.microsoft.com/office/drawing/2014/main" id="{F908EA8E-3662-C8D2-EC46-225769FF919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BECC0607-175F-014A-A2C9-4521B85DFC09}" type="slidenum">
              <a:rPr lang="en-US" altLang="en-US" smtClean="0">
                <a:latin typeface="Calibri" panose="020F0502020204030204" pitchFamily="34" charset="0"/>
              </a:rPr>
              <a:pPr/>
              <a:t>19</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5022EC97-7327-64EA-6A43-B31330449A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a:extLst>
              <a:ext uri="{FF2B5EF4-FFF2-40B4-BE49-F238E27FC236}">
                <a16:creationId xmlns:a16="http://schemas.microsoft.com/office/drawing/2014/main" id="{AE2C7E24-18C1-E022-94B0-DB3115C7BF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61443" name="Slide Number Placeholder 3">
            <a:extLst>
              <a:ext uri="{FF2B5EF4-FFF2-40B4-BE49-F238E27FC236}">
                <a16:creationId xmlns:a16="http://schemas.microsoft.com/office/drawing/2014/main" id="{AC72E59F-F2FE-FFF7-B6A3-C4421B6040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079B99B6-FC81-2640-BF6C-442767323A0F}" type="slidenum">
              <a:rPr lang="en-US" altLang="en-US" smtClean="0">
                <a:latin typeface="Calibri" panose="020F0502020204030204" pitchFamily="34" charset="0"/>
              </a:rPr>
              <a:pPr/>
              <a:t>20</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6FA45793-889D-3BEC-3E09-45DDEC90D2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a:extLst>
              <a:ext uri="{FF2B5EF4-FFF2-40B4-BE49-F238E27FC236}">
                <a16:creationId xmlns:a16="http://schemas.microsoft.com/office/drawing/2014/main" id="{85FB1F6B-EED1-A410-ADFE-B5ED3F7FDC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63491" name="Slide Number Placeholder 3">
            <a:extLst>
              <a:ext uri="{FF2B5EF4-FFF2-40B4-BE49-F238E27FC236}">
                <a16:creationId xmlns:a16="http://schemas.microsoft.com/office/drawing/2014/main" id="{1C56C0B3-696A-1D25-8D6B-0B5B5A3C68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A8D06A57-C36C-0A4F-90E1-E54E63748707}"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00C10EBA-B485-3B90-11B2-02841E4EA3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a:extLst>
              <a:ext uri="{FF2B5EF4-FFF2-40B4-BE49-F238E27FC236}">
                <a16:creationId xmlns:a16="http://schemas.microsoft.com/office/drawing/2014/main" id="{E414CF19-158B-B47F-DFC6-F46C65EB48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Doe Kumsa is a Post-doctoral fellow through the Medical Device Innovation Consortium. She is based at the FDA, where her research is focused on the safety of electrical stimulation. She will present her results gained from analyzing regulatory databases.</a:t>
            </a:r>
          </a:p>
        </p:txBody>
      </p:sp>
      <p:sp>
        <p:nvSpPr>
          <p:cNvPr id="65539" name="Slide Number Placeholder 3">
            <a:extLst>
              <a:ext uri="{FF2B5EF4-FFF2-40B4-BE49-F238E27FC236}">
                <a16:creationId xmlns:a16="http://schemas.microsoft.com/office/drawing/2014/main" id="{9E23006B-DE66-A585-47F2-6DE8278195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EF239FC5-03BA-1740-99DC-63F85CCD7ABD}"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90701E9-67B6-7D71-6019-641340EB5037}"/>
              </a:ext>
            </a:extLst>
          </p:cNvPr>
          <p:cNvSpPr>
            <a:spLocks noGrp="1"/>
          </p:cNvSpPr>
          <p:nvPr>
            <p:ph type="dt" sz="half" idx="10"/>
          </p:nvPr>
        </p:nvSpPr>
        <p:spPr/>
        <p:txBody>
          <a:bodyPr/>
          <a:lstStyle>
            <a:lvl1pPr>
              <a:defRPr/>
            </a:lvl1pPr>
          </a:lstStyle>
          <a:p>
            <a:pPr>
              <a:defRPr/>
            </a:pPr>
            <a:fld id="{5DF685CF-EF5C-AD40-807B-45E148EA838C}" type="datetimeFigureOut">
              <a:rPr lang="en-US"/>
              <a:pPr>
                <a:defRPr/>
              </a:pPr>
              <a:t>2/19/25</a:t>
            </a:fld>
            <a:endParaRPr lang="en-US"/>
          </a:p>
        </p:txBody>
      </p:sp>
      <p:sp>
        <p:nvSpPr>
          <p:cNvPr id="5" name="Footer Placeholder 4">
            <a:extLst>
              <a:ext uri="{FF2B5EF4-FFF2-40B4-BE49-F238E27FC236}">
                <a16:creationId xmlns:a16="http://schemas.microsoft.com/office/drawing/2014/main" id="{2D7B118A-E4E1-0C81-3ED4-0469FABA73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1F64B9D-2B56-3E4B-038A-99E0B7EC91E1}"/>
              </a:ext>
            </a:extLst>
          </p:cNvPr>
          <p:cNvSpPr>
            <a:spLocks noGrp="1"/>
          </p:cNvSpPr>
          <p:nvPr>
            <p:ph type="sldNum" sz="quarter" idx="12"/>
          </p:nvPr>
        </p:nvSpPr>
        <p:spPr/>
        <p:txBody>
          <a:bodyPr/>
          <a:lstStyle>
            <a:lvl1pPr>
              <a:defRPr/>
            </a:lvl1pPr>
          </a:lstStyle>
          <a:p>
            <a:pPr>
              <a:defRPr/>
            </a:pPr>
            <a:fld id="{8C334D47-FE29-C044-A968-4D80613D4546}" type="slidenum">
              <a:rPr lang="en-US" altLang="en-US"/>
              <a:pPr>
                <a:defRPr/>
              </a:pPr>
              <a:t>‹#›</a:t>
            </a:fld>
            <a:endParaRPr lang="en-US" altLang="en-US"/>
          </a:p>
        </p:txBody>
      </p:sp>
    </p:spTree>
    <p:extLst>
      <p:ext uri="{BB962C8B-B14F-4D97-AF65-F5344CB8AC3E}">
        <p14:creationId xmlns:p14="http://schemas.microsoft.com/office/powerpoint/2010/main" val="3377469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CA14B3-B704-4B1D-AFB7-3A3A4BCBC82F}"/>
              </a:ext>
            </a:extLst>
          </p:cNvPr>
          <p:cNvSpPr>
            <a:spLocks noGrp="1"/>
          </p:cNvSpPr>
          <p:nvPr>
            <p:ph type="dt" sz="half" idx="10"/>
          </p:nvPr>
        </p:nvSpPr>
        <p:spPr/>
        <p:txBody>
          <a:bodyPr/>
          <a:lstStyle>
            <a:lvl1pPr>
              <a:defRPr/>
            </a:lvl1pPr>
          </a:lstStyle>
          <a:p>
            <a:pPr>
              <a:defRPr/>
            </a:pPr>
            <a:fld id="{31713953-929D-054B-B397-164C3AE32E85}" type="datetimeFigureOut">
              <a:rPr lang="en-US"/>
              <a:pPr>
                <a:defRPr/>
              </a:pPr>
              <a:t>2/19/25</a:t>
            </a:fld>
            <a:endParaRPr lang="en-US"/>
          </a:p>
        </p:txBody>
      </p:sp>
      <p:sp>
        <p:nvSpPr>
          <p:cNvPr id="5" name="Footer Placeholder 4">
            <a:extLst>
              <a:ext uri="{FF2B5EF4-FFF2-40B4-BE49-F238E27FC236}">
                <a16:creationId xmlns:a16="http://schemas.microsoft.com/office/drawing/2014/main" id="{3DCB9568-B98F-8B73-EC49-55197EF8508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0BF6FB9-77DE-7D6B-A2E2-7A9FBB67FBBF}"/>
              </a:ext>
            </a:extLst>
          </p:cNvPr>
          <p:cNvSpPr>
            <a:spLocks noGrp="1"/>
          </p:cNvSpPr>
          <p:nvPr>
            <p:ph type="sldNum" sz="quarter" idx="12"/>
          </p:nvPr>
        </p:nvSpPr>
        <p:spPr/>
        <p:txBody>
          <a:bodyPr/>
          <a:lstStyle>
            <a:lvl1pPr>
              <a:defRPr/>
            </a:lvl1pPr>
          </a:lstStyle>
          <a:p>
            <a:pPr>
              <a:defRPr/>
            </a:pPr>
            <a:fld id="{6ACD069F-DA24-6F4C-9E16-255809980883}" type="slidenum">
              <a:rPr lang="en-US" altLang="en-US"/>
              <a:pPr>
                <a:defRPr/>
              </a:pPr>
              <a:t>‹#›</a:t>
            </a:fld>
            <a:endParaRPr lang="en-US" altLang="en-US"/>
          </a:p>
        </p:txBody>
      </p:sp>
    </p:spTree>
    <p:extLst>
      <p:ext uri="{BB962C8B-B14F-4D97-AF65-F5344CB8AC3E}">
        <p14:creationId xmlns:p14="http://schemas.microsoft.com/office/powerpoint/2010/main" val="340716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BB589E-1E33-9834-D435-EE16986F1778}"/>
              </a:ext>
            </a:extLst>
          </p:cNvPr>
          <p:cNvSpPr>
            <a:spLocks noGrp="1"/>
          </p:cNvSpPr>
          <p:nvPr>
            <p:ph type="dt" sz="half" idx="10"/>
          </p:nvPr>
        </p:nvSpPr>
        <p:spPr/>
        <p:txBody>
          <a:bodyPr/>
          <a:lstStyle>
            <a:lvl1pPr>
              <a:defRPr/>
            </a:lvl1pPr>
          </a:lstStyle>
          <a:p>
            <a:pPr>
              <a:defRPr/>
            </a:pPr>
            <a:fld id="{3098357F-3173-284C-8581-4517B8C3C19C}" type="datetimeFigureOut">
              <a:rPr lang="en-US"/>
              <a:pPr>
                <a:defRPr/>
              </a:pPr>
              <a:t>2/19/25</a:t>
            </a:fld>
            <a:endParaRPr lang="en-US"/>
          </a:p>
        </p:txBody>
      </p:sp>
      <p:sp>
        <p:nvSpPr>
          <p:cNvPr id="5" name="Footer Placeholder 4">
            <a:extLst>
              <a:ext uri="{FF2B5EF4-FFF2-40B4-BE49-F238E27FC236}">
                <a16:creationId xmlns:a16="http://schemas.microsoft.com/office/drawing/2014/main" id="{61AC0D46-63EB-6073-262C-331BC34BAB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33BA8-34B2-024F-6E83-44018429405F}"/>
              </a:ext>
            </a:extLst>
          </p:cNvPr>
          <p:cNvSpPr>
            <a:spLocks noGrp="1"/>
          </p:cNvSpPr>
          <p:nvPr>
            <p:ph type="sldNum" sz="quarter" idx="12"/>
          </p:nvPr>
        </p:nvSpPr>
        <p:spPr/>
        <p:txBody>
          <a:bodyPr/>
          <a:lstStyle>
            <a:lvl1pPr>
              <a:defRPr/>
            </a:lvl1pPr>
          </a:lstStyle>
          <a:p>
            <a:pPr>
              <a:defRPr/>
            </a:pPr>
            <a:fld id="{7E99A8F7-2BAB-EC44-8809-31CEDF2E12C6}" type="slidenum">
              <a:rPr lang="en-US" altLang="en-US"/>
              <a:pPr>
                <a:defRPr/>
              </a:pPr>
              <a:t>‹#›</a:t>
            </a:fld>
            <a:endParaRPr lang="en-US" altLang="en-US"/>
          </a:p>
        </p:txBody>
      </p:sp>
    </p:spTree>
    <p:extLst>
      <p:ext uri="{BB962C8B-B14F-4D97-AF65-F5344CB8AC3E}">
        <p14:creationId xmlns:p14="http://schemas.microsoft.com/office/powerpoint/2010/main" val="193845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90B5588-D095-03C4-DF7D-FC4BF4112E02}"/>
              </a:ext>
            </a:extLst>
          </p:cNvPr>
          <p:cNvSpPr>
            <a:spLocks noGrp="1"/>
          </p:cNvSpPr>
          <p:nvPr>
            <p:ph type="dt" sz="half" idx="10"/>
          </p:nvPr>
        </p:nvSpPr>
        <p:spPr/>
        <p:txBody>
          <a:bodyPr/>
          <a:lstStyle>
            <a:lvl1pPr>
              <a:defRPr/>
            </a:lvl1pPr>
          </a:lstStyle>
          <a:p>
            <a:pPr>
              <a:defRPr/>
            </a:pPr>
            <a:fld id="{CD8F56EF-2F76-1D4D-8A60-1E345AFCCA4F}" type="datetimeFigureOut">
              <a:rPr lang="en-US"/>
              <a:pPr>
                <a:defRPr/>
              </a:pPr>
              <a:t>2/19/25</a:t>
            </a:fld>
            <a:endParaRPr lang="en-US"/>
          </a:p>
        </p:txBody>
      </p:sp>
      <p:sp>
        <p:nvSpPr>
          <p:cNvPr id="6" name="Footer Placeholder 4">
            <a:extLst>
              <a:ext uri="{FF2B5EF4-FFF2-40B4-BE49-F238E27FC236}">
                <a16:creationId xmlns:a16="http://schemas.microsoft.com/office/drawing/2014/main" id="{A00C8A47-4443-58D3-F1B0-4BB5DA8E480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5830040-7B78-5425-4652-EEB3EA0D9835}"/>
              </a:ext>
            </a:extLst>
          </p:cNvPr>
          <p:cNvSpPr>
            <a:spLocks noGrp="1"/>
          </p:cNvSpPr>
          <p:nvPr>
            <p:ph type="sldNum" sz="quarter" idx="12"/>
          </p:nvPr>
        </p:nvSpPr>
        <p:spPr/>
        <p:txBody>
          <a:bodyPr/>
          <a:lstStyle>
            <a:lvl1pPr>
              <a:defRPr/>
            </a:lvl1pPr>
          </a:lstStyle>
          <a:p>
            <a:pPr>
              <a:defRPr/>
            </a:pPr>
            <a:fld id="{9A59D2A9-4A45-4A44-8525-0BB2205FC302}" type="slidenum">
              <a:rPr lang="en-US" altLang="en-US"/>
              <a:pPr>
                <a:defRPr/>
              </a:pPr>
              <a:t>‹#›</a:t>
            </a:fld>
            <a:endParaRPr lang="en-US" altLang="en-US"/>
          </a:p>
        </p:txBody>
      </p:sp>
    </p:spTree>
    <p:extLst>
      <p:ext uri="{BB962C8B-B14F-4D97-AF65-F5344CB8AC3E}">
        <p14:creationId xmlns:p14="http://schemas.microsoft.com/office/powerpoint/2010/main" val="2512201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68F1A6F-78A0-010B-4272-AF834293661D}"/>
              </a:ext>
            </a:extLst>
          </p:cNvPr>
          <p:cNvSpPr>
            <a:spLocks noGrp="1"/>
          </p:cNvSpPr>
          <p:nvPr>
            <p:ph type="dt" sz="half" idx="10"/>
          </p:nvPr>
        </p:nvSpPr>
        <p:spPr/>
        <p:txBody>
          <a:bodyPr/>
          <a:lstStyle>
            <a:lvl1pPr>
              <a:defRPr/>
            </a:lvl1pPr>
          </a:lstStyle>
          <a:p>
            <a:pPr>
              <a:defRPr/>
            </a:pPr>
            <a:fld id="{764A8E11-9013-CE4D-872B-81495157EBE3}" type="datetimeFigureOut">
              <a:rPr lang="en-US"/>
              <a:pPr>
                <a:defRPr/>
              </a:pPr>
              <a:t>2/19/25</a:t>
            </a:fld>
            <a:endParaRPr lang="en-US"/>
          </a:p>
        </p:txBody>
      </p:sp>
      <p:sp>
        <p:nvSpPr>
          <p:cNvPr id="8" name="Footer Placeholder 4">
            <a:extLst>
              <a:ext uri="{FF2B5EF4-FFF2-40B4-BE49-F238E27FC236}">
                <a16:creationId xmlns:a16="http://schemas.microsoft.com/office/drawing/2014/main" id="{57808711-00A1-FB4C-7FFC-8C9C8BD622C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907F20E-797F-22AF-55F9-0906E38747EA}"/>
              </a:ext>
            </a:extLst>
          </p:cNvPr>
          <p:cNvSpPr>
            <a:spLocks noGrp="1"/>
          </p:cNvSpPr>
          <p:nvPr>
            <p:ph type="sldNum" sz="quarter" idx="12"/>
          </p:nvPr>
        </p:nvSpPr>
        <p:spPr/>
        <p:txBody>
          <a:bodyPr/>
          <a:lstStyle>
            <a:lvl1pPr>
              <a:defRPr/>
            </a:lvl1pPr>
          </a:lstStyle>
          <a:p>
            <a:pPr>
              <a:defRPr/>
            </a:pPr>
            <a:fld id="{5C9C16B3-CE43-C145-A004-0686F5950705}" type="slidenum">
              <a:rPr lang="en-US" altLang="en-US"/>
              <a:pPr>
                <a:defRPr/>
              </a:pPr>
              <a:t>‹#›</a:t>
            </a:fld>
            <a:endParaRPr lang="en-US" altLang="en-US"/>
          </a:p>
        </p:txBody>
      </p:sp>
    </p:spTree>
    <p:extLst>
      <p:ext uri="{BB962C8B-B14F-4D97-AF65-F5344CB8AC3E}">
        <p14:creationId xmlns:p14="http://schemas.microsoft.com/office/powerpoint/2010/main" val="1512721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3E61391-2F8B-A394-B9E5-EE6EDA08778A}"/>
              </a:ext>
            </a:extLst>
          </p:cNvPr>
          <p:cNvSpPr>
            <a:spLocks noGrp="1"/>
          </p:cNvSpPr>
          <p:nvPr>
            <p:ph type="dt" sz="half" idx="10"/>
          </p:nvPr>
        </p:nvSpPr>
        <p:spPr/>
        <p:txBody>
          <a:bodyPr/>
          <a:lstStyle>
            <a:lvl1pPr>
              <a:defRPr/>
            </a:lvl1pPr>
          </a:lstStyle>
          <a:p>
            <a:pPr>
              <a:defRPr/>
            </a:pPr>
            <a:fld id="{FE58DF34-1A51-B04E-A86F-9122756E7193}" type="datetimeFigureOut">
              <a:rPr lang="en-US"/>
              <a:pPr>
                <a:defRPr/>
              </a:pPr>
              <a:t>2/19/25</a:t>
            </a:fld>
            <a:endParaRPr lang="en-US"/>
          </a:p>
        </p:txBody>
      </p:sp>
      <p:sp>
        <p:nvSpPr>
          <p:cNvPr id="4" name="Footer Placeholder 4">
            <a:extLst>
              <a:ext uri="{FF2B5EF4-FFF2-40B4-BE49-F238E27FC236}">
                <a16:creationId xmlns:a16="http://schemas.microsoft.com/office/drawing/2014/main" id="{5EA120B3-720B-B41A-F0AA-4D1D3A2F322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4973281-D14A-F21B-14E5-FA602FB90A0B}"/>
              </a:ext>
            </a:extLst>
          </p:cNvPr>
          <p:cNvSpPr>
            <a:spLocks noGrp="1"/>
          </p:cNvSpPr>
          <p:nvPr>
            <p:ph type="sldNum" sz="quarter" idx="12"/>
          </p:nvPr>
        </p:nvSpPr>
        <p:spPr/>
        <p:txBody>
          <a:bodyPr/>
          <a:lstStyle>
            <a:lvl1pPr>
              <a:defRPr/>
            </a:lvl1pPr>
          </a:lstStyle>
          <a:p>
            <a:pPr>
              <a:defRPr/>
            </a:pPr>
            <a:fld id="{DBB8F4D7-FB3F-5F4D-A6F1-472CF30CF6E0}" type="slidenum">
              <a:rPr lang="en-US" altLang="en-US"/>
              <a:pPr>
                <a:defRPr/>
              </a:pPr>
              <a:t>‹#›</a:t>
            </a:fld>
            <a:endParaRPr lang="en-US" altLang="en-US"/>
          </a:p>
        </p:txBody>
      </p:sp>
    </p:spTree>
    <p:extLst>
      <p:ext uri="{BB962C8B-B14F-4D97-AF65-F5344CB8AC3E}">
        <p14:creationId xmlns:p14="http://schemas.microsoft.com/office/powerpoint/2010/main" val="331040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1F00A22-D1C8-FE1C-0858-B154264BB391}"/>
              </a:ext>
            </a:extLst>
          </p:cNvPr>
          <p:cNvSpPr>
            <a:spLocks noGrp="1"/>
          </p:cNvSpPr>
          <p:nvPr>
            <p:ph type="dt" sz="half" idx="10"/>
          </p:nvPr>
        </p:nvSpPr>
        <p:spPr/>
        <p:txBody>
          <a:bodyPr/>
          <a:lstStyle>
            <a:lvl1pPr>
              <a:defRPr/>
            </a:lvl1pPr>
          </a:lstStyle>
          <a:p>
            <a:pPr>
              <a:defRPr/>
            </a:pPr>
            <a:fld id="{24BF5C86-958F-A045-AE4F-4316A355FBE6}" type="datetimeFigureOut">
              <a:rPr lang="en-US"/>
              <a:pPr>
                <a:defRPr/>
              </a:pPr>
              <a:t>2/19/25</a:t>
            </a:fld>
            <a:endParaRPr lang="en-US"/>
          </a:p>
        </p:txBody>
      </p:sp>
      <p:sp>
        <p:nvSpPr>
          <p:cNvPr id="3" name="Footer Placeholder 4">
            <a:extLst>
              <a:ext uri="{FF2B5EF4-FFF2-40B4-BE49-F238E27FC236}">
                <a16:creationId xmlns:a16="http://schemas.microsoft.com/office/drawing/2014/main" id="{BE65FF6D-B356-62AE-5BFE-00AC0058877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35D591F-0CB6-9E63-A1B1-5FF0EB2511A3}"/>
              </a:ext>
            </a:extLst>
          </p:cNvPr>
          <p:cNvSpPr>
            <a:spLocks noGrp="1"/>
          </p:cNvSpPr>
          <p:nvPr>
            <p:ph type="sldNum" sz="quarter" idx="12"/>
          </p:nvPr>
        </p:nvSpPr>
        <p:spPr/>
        <p:txBody>
          <a:bodyPr/>
          <a:lstStyle>
            <a:lvl1pPr>
              <a:defRPr/>
            </a:lvl1pPr>
          </a:lstStyle>
          <a:p>
            <a:pPr>
              <a:defRPr/>
            </a:pPr>
            <a:fld id="{EAF40A09-8BD1-CC41-A1EB-CB9EAA0E3510}" type="slidenum">
              <a:rPr lang="en-US" altLang="en-US"/>
              <a:pPr>
                <a:defRPr/>
              </a:pPr>
              <a:t>‹#›</a:t>
            </a:fld>
            <a:endParaRPr lang="en-US" altLang="en-US"/>
          </a:p>
        </p:txBody>
      </p:sp>
    </p:spTree>
    <p:extLst>
      <p:ext uri="{BB962C8B-B14F-4D97-AF65-F5344CB8AC3E}">
        <p14:creationId xmlns:p14="http://schemas.microsoft.com/office/powerpoint/2010/main" val="4085177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EAB9747-E6BB-B99E-09D1-C26CE3A229B4}"/>
              </a:ext>
            </a:extLst>
          </p:cNvPr>
          <p:cNvSpPr>
            <a:spLocks noGrp="1"/>
          </p:cNvSpPr>
          <p:nvPr>
            <p:ph type="dt" sz="half" idx="10"/>
          </p:nvPr>
        </p:nvSpPr>
        <p:spPr/>
        <p:txBody>
          <a:bodyPr/>
          <a:lstStyle>
            <a:lvl1pPr>
              <a:defRPr/>
            </a:lvl1pPr>
          </a:lstStyle>
          <a:p>
            <a:pPr>
              <a:defRPr/>
            </a:pPr>
            <a:fld id="{E1673F0F-4245-D84D-A1E0-1E039100E255}" type="datetimeFigureOut">
              <a:rPr lang="en-US"/>
              <a:pPr>
                <a:defRPr/>
              </a:pPr>
              <a:t>2/19/25</a:t>
            </a:fld>
            <a:endParaRPr lang="en-US"/>
          </a:p>
        </p:txBody>
      </p:sp>
      <p:sp>
        <p:nvSpPr>
          <p:cNvPr id="6" name="Footer Placeholder 4">
            <a:extLst>
              <a:ext uri="{FF2B5EF4-FFF2-40B4-BE49-F238E27FC236}">
                <a16:creationId xmlns:a16="http://schemas.microsoft.com/office/drawing/2014/main" id="{ADD33043-E5EB-7AEF-0061-BE66CE376AB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052123B-149A-1660-EFD8-CCD7B47B7449}"/>
              </a:ext>
            </a:extLst>
          </p:cNvPr>
          <p:cNvSpPr>
            <a:spLocks noGrp="1"/>
          </p:cNvSpPr>
          <p:nvPr>
            <p:ph type="sldNum" sz="quarter" idx="12"/>
          </p:nvPr>
        </p:nvSpPr>
        <p:spPr/>
        <p:txBody>
          <a:bodyPr/>
          <a:lstStyle>
            <a:lvl1pPr>
              <a:defRPr/>
            </a:lvl1pPr>
          </a:lstStyle>
          <a:p>
            <a:pPr>
              <a:defRPr/>
            </a:pPr>
            <a:fld id="{3A5F3F97-14B2-9C43-A9D3-9BE9453FB91B}" type="slidenum">
              <a:rPr lang="en-US" altLang="en-US"/>
              <a:pPr>
                <a:defRPr/>
              </a:pPr>
              <a:t>‹#›</a:t>
            </a:fld>
            <a:endParaRPr lang="en-US" altLang="en-US"/>
          </a:p>
        </p:txBody>
      </p:sp>
    </p:spTree>
    <p:extLst>
      <p:ext uri="{BB962C8B-B14F-4D97-AF65-F5344CB8AC3E}">
        <p14:creationId xmlns:p14="http://schemas.microsoft.com/office/powerpoint/2010/main" val="262645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7FE5618-86BA-6073-4A18-05A18DE53788}"/>
              </a:ext>
            </a:extLst>
          </p:cNvPr>
          <p:cNvSpPr>
            <a:spLocks noGrp="1"/>
          </p:cNvSpPr>
          <p:nvPr>
            <p:ph type="dt" sz="half" idx="10"/>
          </p:nvPr>
        </p:nvSpPr>
        <p:spPr/>
        <p:txBody>
          <a:bodyPr/>
          <a:lstStyle>
            <a:lvl1pPr>
              <a:defRPr/>
            </a:lvl1pPr>
          </a:lstStyle>
          <a:p>
            <a:pPr>
              <a:defRPr/>
            </a:pPr>
            <a:fld id="{47DD6D24-B3B2-1E46-A212-5CBD282B6257}" type="datetimeFigureOut">
              <a:rPr lang="en-US"/>
              <a:pPr>
                <a:defRPr/>
              </a:pPr>
              <a:t>2/19/25</a:t>
            </a:fld>
            <a:endParaRPr lang="en-US"/>
          </a:p>
        </p:txBody>
      </p:sp>
      <p:sp>
        <p:nvSpPr>
          <p:cNvPr id="6" name="Footer Placeholder 4">
            <a:extLst>
              <a:ext uri="{FF2B5EF4-FFF2-40B4-BE49-F238E27FC236}">
                <a16:creationId xmlns:a16="http://schemas.microsoft.com/office/drawing/2014/main" id="{4A296FD1-F511-355C-36B4-9F89BA35E1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5C2E484-1E2A-7A8E-782E-077774B02B3A}"/>
              </a:ext>
            </a:extLst>
          </p:cNvPr>
          <p:cNvSpPr>
            <a:spLocks noGrp="1"/>
          </p:cNvSpPr>
          <p:nvPr>
            <p:ph type="sldNum" sz="quarter" idx="12"/>
          </p:nvPr>
        </p:nvSpPr>
        <p:spPr/>
        <p:txBody>
          <a:bodyPr/>
          <a:lstStyle>
            <a:lvl1pPr>
              <a:defRPr/>
            </a:lvl1pPr>
          </a:lstStyle>
          <a:p>
            <a:pPr>
              <a:defRPr/>
            </a:pPr>
            <a:fld id="{EE860163-BBC1-BC4C-BBFF-AB73394FDBBF}" type="slidenum">
              <a:rPr lang="en-US" altLang="en-US"/>
              <a:pPr>
                <a:defRPr/>
              </a:pPr>
              <a:t>‹#›</a:t>
            </a:fld>
            <a:endParaRPr lang="en-US" altLang="en-US"/>
          </a:p>
        </p:txBody>
      </p:sp>
    </p:spTree>
    <p:extLst>
      <p:ext uri="{BB962C8B-B14F-4D97-AF65-F5344CB8AC3E}">
        <p14:creationId xmlns:p14="http://schemas.microsoft.com/office/powerpoint/2010/main" val="85489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202CB-8BF3-1B94-CFCD-ED6CC596909C}"/>
              </a:ext>
            </a:extLst>
          </p:cNvPr>
          <p:cNvSpPr>
            <a:spLocks noGrp="1"/>
          </p:cNvSpPr>
          <p:nvPr>
            <p:ph type="dt" sz="half" idx="10"/>
          </p:nvPr>
        </p:nvSpPr>
        <p:spPr/>
        <p:txBody>
          <a:bodyPr/>
          <a:lstStyle>
            <a:lvl1pPr>
              <a:defRPr/>
            </a:lvl1pPr>
          </a:lstStyle>
          <a:p>
            <a:pPr>
              <a:defRPr/>
            </a:pPr>
            <a:fld id="{CA950870-8B70-5F4E-8DCF-62790A3B8ADA}" type="datetimeFigureOut">
              <a:rPr lang="en-US"/>
              <a:pPr>
                <a:defRPr/>
              </a:pPr>
              <a:t>2/19/25</a:t>
            </a:fld>
            <a:endParaRPr lang="en-US"/>
          </a:p>
        </p:txBody>
      </p:sp>
      <p:sp>
        <p:nvSpPr>
          <p:cNvPr id="5" name="Footer Placeholder 4">
            <a:extLst>
              <a:ext uri="{FF2B5EF4-FFF2-40B4-BE49-F238E27FC236}">
                <a16:creationId xmlns:a16="http://schemas.microsoft.com/office/drawing/2014/main" id="{2474D30F-4AA1-D1C4-0D80-046B5701B83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08A133-5D91-AAF1-4DFD-5F11426D03D2}"/>
              </a:ext>
            </a:extLst>
          </p:cNvPr>
          <p:cNvSpPr>
            <a:spLocks noGrp="1"/>
          </p:cNvSpPr>
          <p:nvPr>
            <p:ph type="sldNum" sz="quarter" idx="12"/>
          </p:nvPr>
        </p:nvSpPr>
        <p:spPr/>
        <p:txBody>
          <a:bodyPr/>
          <a:lstStyle>
            <a:lvl1pPr>
              <a:defRPr/>
            </a:lvl1pPr>
          </a:lstStyle>
          <a:p>
            <a:pPr>
              <a:defRPr/>
            </a:pPr>
            <a:fld id="{29A84038-780C-9545-B3FD-ABFF807566C2}" type="slidenum">
              <a:rPr lang="en-US" altLang="en-US"/>
              <a:pPr>
                <a:defRPr/>
              </a:pPr>
              <a:t>‹#›</a:t>
            </a:fld>
            <a:endParaRPr lang="en-US" altLang="en-US"/>
          </a:p>
        </p:txBody>
      </p:sp>
    </p:spTree>
    <p:extLst>
      <p:ext uri="{BB962C8B-B14F-4D97-AF65-F5344CB8AC3E}">
        <p14:creationId xmlns:p14="http://schemas.microsoft.com/office/powerpoint/2010/main" val="2484411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D6158F-558F-7E88-E781-F6609B2FFEE5}"/>
              </a:ext>
            </a:extLst>
          </p:cNvPr>
          <p:cNvSpPr>
            <a:spLocks noGrp="1"/>
          </p:cNvSpPr>
          <p:nvPr>
            <p:ph type="dt" sz="half" idx="10"/>
          </p:nvPr>
        </p:nvSpPr>
        <p:spPr/>
        <p:txBody>
          <a:bodyPr/>
          <a:lstStyle>
            <a:lvl1pPr>
              <a:defRPr/>
            </a:lvl1pPr>
          </a:lstStyle>
          <a:p>
            <a:pPr>
              <a:defRPr/>
            </a:pPr>
            <a:fld id="{39208C1A-ABF0-3C40-9612-BD7DC8767F92}" type="datetimeFigureOut">
              <a:rPr lang="en-US"/>
              <a:pPr>
                <a:defRPr/>
              </a:pPr>
              <a:t>2/19/25</a:t>
            </a:fld>
            <a:endParaRPr lang="en-US"/>
          </a:p>
        </p:txBody>
      </p:sp>
      <p:sp>
        <p:nvSpPr>
          <p:cNvPr id="5" name="Footer Placeholder 4">
            <a:extLst>
              <a:ext uri="{FF2B5EF4-FFF2-40B4-BE49-F238E27FC236}">
                <a16:creationId xmlns:a16="http://schemas.microsoft.com/office/drawing/2014/main" id="{819C4F42-114B-27FB-3869-83F1B6C81D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958847F-D4A6-1196-D318-AE2F00E96A29}"/>
              </a:ext>
            </a:extLst>
          </p:cNvPr>
          <p:cNvSpPr>
            <a:spLocks noGrp="1"/>
          </p:cNvSpPr>
          <p:nvPr>
            <p:ph type="sldNum" sz="quarter" idx="12"/>
          </p:nvPr>
        </p:nvSpPr>
        <p:spPr/>
        <p:txBody>
          <a:bodyPr/>
          <a:lstStyle>
            <a:lvl1pPr>
              <a:defRPr/>
            </a:lvl1pPr>
          </a:lstStyle>
          <a:p>
            <a:pPr>
              <a:defRPr/>
            </a:pPr>
            <a:fld id="{DF983B8D-6D44-FE42-BB9F-3BD1214A75DC}" type="slidenum">
              <a:rPr lang="en-US" altLang="en-US"/>
              <a:pPr>
                <a:defRPr/>
              </a:pPr>
              <a:t>‹#›</a:t>
            </a:fld>
            <a:endParaRPr lang="en-US" altLang="en-US"/>
          </a:p>
        </p:txBody>
      </p:sp>
    </p:spTree>
    <p:extLst>
      <p:ext uri="{BB962C8B-B14F-4D97-AF65-F5344CB8AC3E}">
        <p14:creationId xmlns:p14="http://schemas.microsoft.com/office/powerpoint/2010/main" val="4131537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FD19702-7A6D-35F6-55B3-45D7B43C5F0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4534DE1-3C2C-679A-0C10-F37E6D05271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A8747FC-93F9-654F-AC12-F481D829DDD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9AF5C7A-6815-4441-87EF-2687E3261382}" type="datetimeFigureOut">
              <a:rPr lang="en-US"/>
              <a:pPr>
                <a:defRPr/>
              </a:pPr>
              <a:t>2/19/25</a:t>
            </a:fld>
            <a:endParaRPr lang="en-US"/>
          </a:p>
        </p:txBody>
      </p:sp>
      <p:sp>
        <p:nvSpPr>
          <p:cNvPr id="5" name="Footer Placeholder 4">
            <a:extLst>
              <a:ext uri="{FF2B5EF4-FFF2-40B4-BE49-F238E27FC236}">
                <a16:creationId xmlns:a16="http://schemas.microsoft.com/office/drawing/2014/main" id="{DA54C811-646B-7E6A-8091-A515BE4AFA0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F4383C5-3E6D-FD40-EC96-35486DE544F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09CF154-8537-3247-8EAD-C6584E4FCC2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wikistim.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wikistim.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http://www.wikistim.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1CDDE6C7-CC2B-F782-2DAB-209AB57DB304}"/>
              </a:ext>
            </a:extLst>
          </p:cNvPr>
          <p:cNvSpPr txBox="1">
            <a:spLocks noChangeArrowheads="1"/>
          </p:cNvSpPr>
          <p:nvPr/>
        </p:nvSpPr>
        <p:spPr bwMode="auto">
          <a:xfrm>
            <a:off x="609600" y="309563"/>
            <a:ext cx="7543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hlinkClick r:id="rId3"/>
              </a:rPr>
              <a:t>www.wikistim.org</a:t>
            </a:r>
            <a:r>
              <a:rPr lang="en-US" altLang="en-US" sz="1800">
                <a:latin typeface="Arial" panose="020B0604020202020204" pitchFamily="34" charset="0"/>
              </a:rPr>
              <a:t> </a:t>
            </a:r>
          </a:p>
        </p:txBody>
      </p:sp>
      <p:pic>
        <p:nvPicPr>
          <p:cNvPr id="3" name="Picture 2" descr="Graphical user interface, text, application, Word&#10;&#10;Description automatically generated">
            <a:extLst>
              <a:ext uri="{FF2B5EF4-FFF2-40B4-BE49-F238E27FC236}">
                <a16:creationId xmlns:a16="http://schemas.microsoft.com/office/drawing/2014/main" id="{4DB02065-C8B6-2092-FB4F-27F98C6D8BFF}"/>
              </a:ext>
            </a:extLst>
          </p:cNvPr>
          <p:cNvPicPr>
            <a:picLocks noChangeAspect="1"/>
          </p:cNvPicPr>
          <p:nvPr/>
        </p:nvPicPr>
        <p:blipFill>
          <a:blip r:embed="rId4"/>
          <a:stretch>
            <a:fillRect/>
          </a:stretch>
        </p:blipFill>
        <p:spPr>
          <a:xfrm>
            <a:off x="10791" y="990600"/>
            <a:ext cx="9138651" cy="48796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E1C23FE-D234-97A2-4431-66455C84FC25}"/>
              </a:ext>
            </a:extLst>
          </p:cNvPr>
          <p:cNvSpPr>
            <a:spLocks noGrp="1" noChangeArrowheads="1"/>
          </p:cNvSpPr>
          <p:nvPr>
            <p:ph type="title"/>
          </p:nvPr>
        </p:nvSpPr>
        <p:spPr>
          <a:xfrm>
            <a:off x="717550" y="1295400"/>
            <a:ext cx="7740650" cy="4191000"/>
          </a:xfrm>
        </p:spPr>
        <p:txBody>
          <a:bodyPr/>
          <a:lstStyle/>
          <a:p>
            <a:pPr algn="l" eaLnBrk="1" hangingPunct="1">
              <a:lnSpc>
                <a:spcPct val="90000"/>
              </a:lnSpc>
            </a:pPr>
            <a:r>
              <a:rPr lang="en-US" altLang="en-US" sz="3200" b="1"/>
              <a:t>Why WIKISTIM? </a:t>
            </a:r>
            <a:br>
              <a:rPr lang="en-US" altLang="en-US" sz="3200" b="1"/>
            </a:br>
            <a:br>
              <a:rPr lang="en-US" altLang="en-US" sz="3200" b="1"/>
            </a:br>
            <a:r>
              <a:rPr lang="en-US" altLang="en-US" sz="3200"/>
              <a:t>We rely on neurostimulation data to </a:t>
            </a:r>
            <a:r>
              <a:rPr lang="en-US" altLang="en-US" sz="3200" b="1"/>
              <a:t>improve patient care </a:t>
            </a:r>
            <a:r>
              <a:rPr lang="en-US" altLang="en-US" sz="3200"/>
              <a:t>by informing regulatory submissions, study design, practice decisions, reimbursement, etc. </a:t>
            </a:r>
            <a:br>
              <a:rPr lang="en-US" altLang="en-US" sz="3200"/>
            </a:br>
            <a:br>
              <a:rPr lang="en-US" altLang="en-US" sz="3200"/>
            </a:br>
            <a:endParaRPr lang="en-US" altLang="en-US" sz="3200"/>
          </a:p>
        </p:txBody>
      </p:sp>
      <p:pic>
        <p:nvPicPr>
          <p:cNvPr id="17410" name="Picture 3" descr="Screen Shot 2015-05-13 at 8.50.05 AM.png">
            <a:extLst>
              <a:ext uri="{FF2B5EF4-FFF2-40B4-BE49-F238E27FC236}">
                <a16:creationId xmlns:a16="http://schemas.microsoft.com/office/drawing/2014/main" id="{6EC637D4-B223-9C25-3165-ECCF23C4D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39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1">
            <a:extLst>
              <a:ext uri="{FF2B5EF4-FFF2-40B4-BE49-F238E27FC236}">
                <a16:creationId xmlns:a16="http://schemas.microsoft.com/office/drawing/2014/main" id="{99F5F718-2C28-64DF-7844-554EEB8ACDB8}"/>
              </a:ext>
            </a:extLst>
          </p:cNvPr>
          <p:cNvSpPr txBox="1">
            <a:spLocks noChangeArrowheads="1"/>
          </p:cNvSpPr>
          <p:nvPr/>
        </p:nvSpPr>
        <p:spPr bwMode="auto">
          <a:xfrm>
            <a:off x="703263" y="254000"/>
            <a:ext cx="1949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hlinkClick r:id="rId4"/>
              </a:rPr>
              <a:t>www.wikistim.org</a:t>
            </a:r>
            <a:r>
              <a:rPr lang="en-US" altLang="en-US" sz="1800">
                <a:latin typeface="Arial" panose="020B0604020202020204" pitchFamily="34"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DC90340-68C5-7262-DCBD-F282586C4B1A}"/>
              </a:ext>
            </a:extLst>
          </p:cNvPr>
          <p:cNvSpPr>
            <a:spLocks noGrp="1" noChangeArrowheads="1"/>
          </p:cNvSpPr>
          <p:nvPr>
            <p:ph type="title"/>
          </p:nvPr>
        </p:nvSpPr>
        <p:spPr>
          <a:xfrm>
            <a:off x="800100" y="1343025"/>
            <a:ext cx="7969250" cy="869950"/>
          </a:xfrm>
        </p:spPr>
        <p:txBody>
          <a:bodyPr/>
          <a:lstStyle/>
          <a:p>
            <a:pPr algn="l" eaLnBrk="1" hangingPunct="1">
              <a:lnSpc>
                <a:spcPct val="90000"/>
              </a:lnSpc>
            </a:pPr>
            <a:r>
              <a:rPr lang="en-US" altLang="en-US" sz="3200"/>
              <a:t>Challenges to </a:t>
            </a:r>
            <a:r>
              <a:rPr lang="en-US" altLang="en-US" sz="3200" i="1"/>
              <a:t>accessing</a:t>
            </a:r>
            <a:r>
              <a:rPr lang="en-US" altLang="en-US" sz="3200"/>
              <a:t> neurostimulation data:</a:t>
            </a:r>
          </a:p>
        </p:txBody>
      </p:sp>
      <p:sp>
        <p:nvSpPr>
          <p:cNvPr id="20482" name="Content Placeholder 2">
            <a:extLst>
              <a:ext uri="{FF2B5EF4-FFF2-40B4-BE49-F238E27FC236}">
                <a16:creationId xmlns:a16="http://schemas.microsoft.com/office/drawing/2014/main" id="{13053A0A-9B4D-E054-9A84-29BE018B3368}"/>
              </a:ext>
            </a:extLst>
          </p:cNvPr>
          <p:cNvSpPr>
            <a:spLocks noGrp="1"/>
          </p:cNvSpPr>
          <p:nvPr>
            <p:ph idx="1"/>
          </p:nvPr>
        </p:nvSpPr>
        <p:spPr>
          <a:xfrm>
            <a:off x="876300" y="2209800"/>
            <a:ext cx="7893050" cy="4038600"/>
          </a:xfrm>
        </p:spPr>
        <p:txBody>
          <a:bodyPr/>
          <a:lstStyle/>
          <a:p>
            <a:pPr eaLnBrk="1" hangingPunct="1">
              <a:buFont typeface="Arial" charset="0"/>
              <a:buChar char="•"/>
              <a:defRPr/>
            </a:pPr>
            <a:r>
              <a:rPr lang="en-US" sz="2400" dirty="0"/>
              <a:t>The repositories of abstracts (e.g., PubMed) respond best to expert search techniques that yield sufficiently specific and sensitive results. Even then, time-consuming curation is required to remove “noise” from search results.</a:t>
            </a:r>
          </a:p>
          <a:p>
            <a:pPr eaLnBrk="1" hangingPunct="1">
              <a:buFont typeface="Arial" charset="0"/>
              <a:buChar char="•"/>
              <a:defRPr/>
            </a:pPr>
            <a:r>
              <a:rPr lang="en-US" sz="2400" dirty="0"/>
              <a:t>Abstracts routinely omit important data.</a:t>
            </a:r>
          </a:p>
          <a:p>
            <a:pPr eaLnBrk="1" hangingPunct="1">
              <a:buFont typeface="Arial" charset="0"/>
              <a:buChar char="•"/>
              <a:defRPr/>
            </a:pPr>
            <a:r>
              <a:rPr lang="en-US" sz="2400" dirty="0"/>
              <a:t>Literature on the same topic is published in a host of journals, </a:t>
            </a:r>
          </a:p>
          <a:p>
            <a:pPr eaLnBrk="1" hangingPunct="1">
              <a:buFont typeface="Arial" charset="0"/>
              <a:buChar char="•"/>
              <a:defRPr/>
            </a:pPr>
            <a:r>
              <a:rPr lang="en-US" sz="2400" dirty="0"/>
              <a:t>Access to this literature is expensive.</a:t>
            </a:r>
          </a:p>
          <a:p>
            <a:pPr marL="0" indent="0" eaLnBrk="1" hangingPunct="1">
              <a:buFont typeface="Arial" charset="0"/>
              <a:buNone/>
              <a:defRPr/>
            </a:pPr>
            <a:endParaRPr lang="en-US" dirty="0"/>
          </a:p>
        </p:txBody>
      </p:sp>
      <p:pic>
        <p:nvPicPr>
          <p:cNvPr id="19459" name="Picture 4" descr="Screen Shot 2015-05-13 at 8.50.05 AM.png">
            <a:extLst>
              <a:ext uri="{FF2B5EF4-FFF2-40B4-BE49-F238E27FC236}">
                <a16:creationId xmlns:a16="http://schemas.microsoft.com/office/drawing/2014/main" id="{B89091EB-F7B8-7CFB-24CD-6FB7E5115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4688"/>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1">
            <a:extLst>
              <a:ext uri="{FF2B5EF4-FFF2-40B4-BE49-F238E27FC236}">
                <a16:creationId xmlns:a16="http://schemas.microsoft.com/office/drawing/2014/main" id="{E21577A3-6C5F-0E73-C13B-67207988B926}"/>
              </a:ext>
            </a:extLst>
          </p:cNvPr>
          <p:cNvSpPr txBox="1">
            <a:spLocks noChangeArrowheads="1"/>
          </p:cNvSpPr>
          <p:nvPr/>
        </p:nvSpPr>
        <p:spPr bwMode="auto">
          <a:xfrm>
            <a:off x="685800" y="212725"/>
            <a:ext cx="2105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hlinkClick r:id="rId4"/>
              </a:rPr>
              <a:t>www.wikistim.org</a:t>
            </a:r>
            <a:r>
              <a:rPr lang="en-US" altLang="en-US" sz="1800">
                <a:latin typeface="Arial" panose="020B0604020202020204"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D00604-6F96-94F9-62DB-4ACDF3DB360F}"/>
              </a:ext>
            </a:extLst>
          </p:cNvPr>
          <p:cNvSpPr txBox="1"/>
          <p:nvPr/>
        </p:nvSpPr>
        <p:spPr>
          <a:xfrm>
            <a:off x="722312" y="1528762"/>
            <a:ext cx="8116887" cy="4630737"/>
          </a:xfrm>
          <a:prstGeom prst="rect">
            <a:avLst/>
          </a:prstGeom>
          <a:noFill/>
        </p:spPr>
        <p:txBody>
          <a:bodyPr wrap="square">
            <a:spAutoFit/>
          </a:bodyPr>
          <a:lstStyle/>
          <a:p>
            <a:pPr eaLnBrk="1" hangingPunct="1">
              <a:defRPr/>
            </a:pPr>
            <a:r>
              <a:rPr lang="en-US" sz="3200" dirty="0">
                <a:latin typeface="+mn-lt"/>
              </a:rPr>
              <a:t>How does WIKISTIM help us access</a:t>
            </a:r>
            <a:r>
              <a:rPr lang="en-US" sz="3200" i="1" dirty="0">
                <a:latin typeface="+mn-lt"/>
              </a:rPr>
              <a:t> </a:t>
            </a:r>
            <a:r>
              <a:rPr lang="en-US" sz="3200" dirty="0">
                <a:latin typeface="+mn-lt"/>
              </a:rPr>
              <a:t>neurostimulation data? </a:t>
            </a:r>
          </a:p>
          <a:p>
            <a:pPr eaLnBrk="1" hangingPunct="1">
              <a:defRPr/>
            </a:pPr>
            <a:endParaRPr lang="en-US" dirty="0">
              <a:latin typeface="+mn-lt"/>
            </a:endParaRPr>
          </a:p>
          <a:p>
            <a:pPr eaLnBrk="1" hangingPunct="1">
              <a:spcAft>
                <a:spcPts val="1800"/>
              </a:spcAft>
              <a:defRPr/>
            </a:pPr>
            <a:r>
              <a:rPr lang="en-US" sz="2400" dirty="0">
                <a:solidFill>
                  <a:prstClr val="black"/>
                </a:solidFill>
                <a:latin typeface="Calibri"/>
              </a:rPr>
              <a:t>WIKISTIM provides human-curated, searchable citation lists of reports that provide primary data or study protocols. These lists are organized by stimulation target </a:t>
            </a:r>
            <a:r>
              <a:rPr lang="en-US" sz="2400" dirty="0">
                <a:latin typeface="+mn-lt"/>
              </a:rPr>
              <a:t>(currently SCS, DRG, DBS, PNS, SNS, and GES, with NBS under development). Monthly updates and links are listed in WIKISTIM newsletters emailed to registrants. </a:t>
            </a:r>
            <a:endParaRPr lang="en-US" sz="2400" dirty="0">
              <a:solidFill>
                <a:prstClr val="black"/>
              </a:solidFill>
              <a:latin typeface="Calibri"/>
            </a:endParaRPr>
          </a:p>
          <a:p>
            <a:pPr eaLnBrk="1" hangingPunct="1">
              <a:spcAft>
                <a:spcPts val="1200"/>
              </a:spcAft>
              <a:defRPr/>
            </a:pPr>
            <a:r>
              <a:rPr lang="en-US" sz="2400" dirty="0">
                <a:latin typeface="+mn-lt"/>
              </a:rPr>
              <a:t>Citations listed in WIKISTIM are linked to available PUBMED entries and to free full-text articles.</a:t>
            </a:r>
          </a:p>
        </p:txBody>
      </p:sp>
      <p:pic>
        <p:nvPicPr>
          <p:cNvPr id="25602" name="Picture 6" descr="Screen Shot 2015-05-13 at 8.50.05 AM.png">
            <a:extLst>
              <a:ext uri="{FF2B5EF4-FFF2-40B4-BE49-F238E27FC236}">
                <a16:creationId xmlns:a16="http://schemas.microsoft.com/office/drawing/2014/main" id="{5DEC9B2D-24A5-3445-485A-63781A164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8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37821968-5AC3-E269-913B-665ADCCD50FF}"/>
              </a:ext>
            </a:extLst>
          </p:cNvPr>
          <p:cNvSpPr txBox="1"/>
          <p:nvPr/>
        </p:nvSpPr>
        <p:spPr>
          <a:xfrm>
            <a:off x="708025" y="168275"/>
            <a:ext cx="2286000" cy="400050"/>
          </a:xfrm>
          <a:prstGeom prst="rect">
            <a:avLst/>
          </a:prstGeom>
          <a:noFill/>
        </p:spPr>
        <p:txBody>
          <a:bodyPr>
            <a:spAutoFit/>
          </a:bodyPr>
          <a:lstStyle/>
          <a:p>
            <a:pPr eaLnBrk="1" hangingPunct="1">
              <a:defRPr/>
            </a:pPr>
            <a:r>
              <a:rPr lang="en-US" sz="2000" dirty="0">
                <a:latin typeface="+mn-lt"/>
                <a:hlinkClick r:id="rId4"/>
              </a:rPr>
              <a:t>www.wikistim.org</a:t>
            </a:r>
            <a:r>
              <a:rPr lang="en-US" sz="2000" dirty="0">
                <a:latin typeface="+mn-lt"/>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EA184C9C-FCCE-98A7-A4B9-7D6B3905F5D4}"/>
              </a:ext>
            </a:extLst>
          </p:cNvPr>
          <p:cNvSpPr>
            <a:spLocks noGrp="1" noChangeArrowheads="1"/>
          </p:cNvSpPr>
          <p:nvPr>
            <p:ph type="title"/>
          </p:nvPr>
        </p:nvSpPr>
        <p:spPr>
          <a:xfrm>
            <a:off x="685800" y="1420813"/>
            <a:ext cx="8340725" cy="854075"/>
          </a:xfrm>
        </p:spPr>
        <p:txBody>
          <a:bodyPr/>
          <a:lstStyle/>
          <a:p>
            <a:pPr algn="l" eaLnBrk="1" hangingPunct="1">
              <a:lnSpc>
                <a:spcPct val="90000"/>
              </a:lnSpc>
            </a:pPr>
            <a:r>
              <a:rPr lang="en-US" altLang="en-US" sz="3200" dirty="0"/>
              <a:t>Challenges to </a:t>
            </a:r>
            <a:r>
              <a:rPr lang="en-US" altLang="en-US" sz="3200" i="1" dirty="0"/>
              <a:t>generating </a:t>
            </a:r>
            <a:r>
              <a:rPr lang="en-US" altLang="en-US" sz="3200" dirty="0"/>
              <a:t>neurostimulation data: </a:t>
            </a:r>
            <a:endParaRPr lang="en-US" altLang="en-US" sz="3600" dirty="0"/>
          </a:p>
        </p:txBody>
      </p:sp>
      <p:sp>
        <p:nvSpPr>
          <p:cNvPr id="21506" name="Content Placeholder 2">
            <a:extLst>
              <a:ext uri="{FF2B5EF4-FFF2-40B4-BE49-F238E27FC236}">
                <a16:creationId xmlns:a16="http://schemas.microsoft.com/office/drawing/2014/main" id="{5F1CD14A-CC26-B612-C428-AB1272B8DC91}"/>
              </a:ext>
            </a:extLst>
          </p:cNvPr>
          <p:cNvSpPr>
            <a:spLocks noGrp="1" noChangeArrowheads="1"/>
          </p:cNvSpPr>
          <p:nvPr>
            <p:ph idx="1"/>
          </p:nvPr>
        </p:nvSpPr>
        <p:spPr>
          <a:xfrm>
            <a:off x="744538" y="2305050"/>
            <a:ext cx="7654925" cy="1981200"/>
          </a:xfrm>
        </p:spPr>
        <p:txBody>
          <a:bodyPr/>
          <a:lstStyle/>
          <a:p>
            <a:pPr marL="0" indent="0" eaLnBrk="1" hangingPunct="1">
              <a:buFont typeface="Arial" panose="020B0604020202020204" pitchFamily="34" charset="0"/>
              <a:buNone/>
            </a:pPr>
            <a:r>
              <a:rPr lang="en-US" altLang="en-US" sz="2400"/>
              <a:t>Study results can be flawed when biases and mistakes lead to inappropriate research techniques (e.g., study design, patient selection, outcome measures, data analysis, etc.) for a given study question. </a:t>
            </a:r>
          </a:p>
        </p:txBody>
      </p:sp>
      <p:pic>
        <p:nvPicPr>
          <p:cNvPr id="21507" name="Picture 4" descr="Screen Shot 2015-05-13 at 8.50.05 AM.png">
            <a:extLst>
              <a:ext uri="{FF2B5EF4-FFF2-40B4-BE49-F238E27FC236}">
                <a16:creationId xmlns:a16="http://schemas.microsoft.com/office/drawing/2014/main" id="{6BA2748A-7256-7BF5-3EA7-AC1FD36D30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EBC59FA-8356-CA76-386D-EF77B5ECC10D}"/>
              </a:ext>
            </a:extLst>
          </p:cNvPr>
          <p:cNvSpPr txBox="1"/>
          <p:nvPr/>
        </p:nvSpPr>
        <p:spPr>
          <a:xfrm>
            <a:off x="685800" y="182563"/>
            <a:ext cx="2162175" cy="400050"/>
          </a:xfrm>
          <a:prstGeom prst="rect">
            <a:avLst/>
          </a:prstGeom>
          <a:noFill/>
        </p:spPr>
        <p:txBody>
          <a:bodyPr wrap="none">
            <a:spAutoFit/>
          </a:bodyPr>
          <a:lstStyle/>
          <a:p>
            <a:pPr eaLnBrk="1" hangingPunct="1">
              <a:defRPr/>
            </a:pPr>
            <a:r>
              <a:rPr lang="en-US" sz="2000" dirty="0">
                <a:latin typeface="+mn-lt"/>
                <a:hlinkClick r:id="rId4"/>
              </a:rPr>
              <a:t>www.wikistim.org</a:t>
            </a:r>
            <a:r>
              <a:rPr lang="en-US" sz="2000" dirty="0">
                <a:latin typeface="+mn-lt"/>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F989ED-06E5-8989-41B9-822CF6B94668}"/>
              </a:ext>
            </a:extLst>
          </p:cNvPr>
          <p:cNvSpPr txBox="1"/>
          <p:nvPr/>
        </p:nvSpPr>
        <p:spPr>
          <a:xfrm>
            <a:off x="665163" y="1447800"/>
            <a:ext cx="7975600" cy="1077218"/>
          </a:xfrm>
          <a:prstGeom prst="rect">
            <a:avLst/>
          </a:prstGeom>
          <a:noFill/>
        </p:spPr>
        <p:txBody>
          <a:bodyPr wrap="square">
            <a:spAutoFit/>
          </a:bodyPr>
          <a:lstStyle/>
          <a:p>
            <a:pPr eaLnBrk="1" hangingPunct="1">
              <a:defRPr/>
            </a:pPr>
            <a:r>
              <a:rPr lang="en-US" sz="3200" dirty="0">
                <a:latin typeface="+mn-lt"/>
              </a:rPr>
              <a:t>How does WIKISTIM help us generate neurostimulation data? </a:t>
            </a:r>
          </a:p>
        </p:txBody>
      </p:sp>
      <p:pic>
        <p:nvPicPr>
          <p:cNvPr id="31746" name="Picture 6" descr="Screen Shot 2015-05-13 at 8.50.05 AM.png">
            <a:extLst>
              <a:ext uri="{FF2B5EF4-FFF2-40B4-BE49-F238E27FC236}">
                <a16:creationId xmlns:a16="http://schemas.microsoft.com/office/drawing/2014/main" id="{AA6AD25D-46FE-1D20-5A9D-9DD758216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33425"/>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24466523-6CB8-09A3-831C-82D8F191791B}"/>
              </a:ext>
            </a:extLst>
          </p:cNvPr>
          <p:cNvSpPr txBox="1"/>
          <p:nvPr/>
        </p:nvSpPr>
        <p:spPr>
          <a:xfrm>
            <a:off x="665163" y="261938"/>
            <a:ext cx="2590800" cy="400050"/>
          </a:xfrm>
          <a:prstGeom prst="rect">
            <a:avLst/>
          </a:prstGeom>
          <a:noFill/>
        </p:spPr>
        <p:txBody>
          <a:bodyPr>
            <a:spAutoFit/>
          </a:bodyPr>
          <a:lstStyle/>
          <a:p>
            <a:pPr eaLnBrk="1" hangingPunct="1">
              <a:defRPr/>
            </a:pPr>
            <a:r>
              <a:rPr lang="en-US" sz="2000" dirty="0">
                <a:latin typeface="+mn-lt"/>
                <a:hlinkClick r:id="rId4"/>
              </a:rPr>
              <a:t>www.wikistim.org</a:t>
            </a:r>
            <a:r>
              <a:rPr lang="en-US" sz="2000" dirty="0">
                <a:latin typeface="+mn-lt"/>
              </a:rPr>
              <a:t>  </a:t>
            </a:r>
          </a:p>
        </p:txBody>
      </p:sp>
      <p:sp>
        <p:nvSpPr>
          <p:cNvPr id="2" name="TextBox 1">
            <a:extLst>
              <a:ext uri="{FF2B5EF4-FFF2-40B4-BE49-F238E27FC236}">
                <a16:creationId xmlns:a16="http://schemas.microsoft.com/office/drawing/2014/main" id="{D90CE4CD-38D4-BBA5-37F1-70B8CE0C289E}"/>
              </a:ext>
            </a:extLst>
          </p:cNvPr>
          <p:cNvSpPr txBox="1"/>
          <p:nvPr/>
        </p:nvSpPr>
        <p:spPr>
          <a:xfrm>
            <a:off x="682625" y="2765425"/>
            <a:ext cx="7975600" cy="2908300"/>
          </a:xfrm>
          <a:prstGeom prst="rect">
            <a:avLst/>
          </a:prstGeom>
          <a:noFill/>
        </p:spPr>
        <p:txBody>
          <a:bodyPr>
            <a:spAutoFit/>
          </a:bodyPr>
          <a:lstStyle/>
          <a:p>
            <a:pPr eaLnBrk="1" hangingPunct="1">
              <a:spcAft>
                <a:spcPts val="1800"/>
              </a:spcAft>
              <a:defRPr/>
            </a:pPr>
            <a:r>
              <a:rPr lang="en-US" sz="2400" dirty="0">
                <a:latin typeface="+mn-lt"/>
              </a:rPr>
              <a:t>WIKISTIM provides data sheets comprising ~ 200 fields for each stimulation target to support data abstraction using narrative or numeric entries</a:t>
            </a:r>
          </a:p>
          <a:p>
            <a:pPr eaLnBrk="1" hangingPunct="1">
              <a:spcAft>
                <a:spcPts val="1800"/>
              </a:spcAft>
              <a:defRPr/>
            </a:pPr>
            <a:r>
              <a:rPr lang="en-US" sz="2400" dirty="0">
                <a:latin typeface="+mn-lt"/>
              </a:rPr>
              <a:t>Uncompleted data sheets provide templates that support the development of research protocols and preparation of manuscripts by encouraging the inclusion of important data. They also facilitate peer review.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536D6A3C-96F1-5328-3757-42B731EC38D5}"/>
              </a:ext>
            </a:extLst>
          </p:cNvPr>
          <p:cNvSpPr>
            <a:spLocks noGrp="1" noChangeArrowheads="1"/>
          </p:cNvSpPr>
          <p:nvPr>
            <p:ph type="title"/>
          </p:nvPr>
        </p:nvSpPr>
        <p:spPr>
          <a:xfrm>
            <a:off x="722313" y="1390650"/>
            <a:ext cx="7951787" cy="777875"/>
          </a:xfrm>
        </p:spPr>
        <p:txBody>
          <a:bodyPr/>
          <a:lstStyle/>
          <a:p>
            <a:pPr algn="l" eaLnBrk="1" hangingPunct="1">
              <a:lnSpc>
                <a:spcPct val="90000"/>
              </a:lnSpc>
            </a:pPr>
            <a:r>
              <a:rPr lang="en-US" altLang="en-US" sz="3200"/>
              <a:t>Challenges to </a:t>
            </a:r>
            <a:r>
              <a:rPr lang="en-US" altLang="en-US" sz="3200" i="1"/>
              <a:t>analyzing</a:t>
            </a:r>
            <a:r>
              <a:rPr lang="en-US" altLang="en-US" sz="3200"/>
              <a:t> neurostimulation data:</a:t>
            </a:r>
            <a:endParaRPr lang="en-US" altLang="en-US" sz="3600"/>
          </a:p>
        </p:txBody>
      </p:sp>
      <p:sp>
        <p:nvSpPr>
          <p:cNvPr id="20482" name="Content Placeholder 2">
            <a:extLst>
              <a:ext uri="{FF2B5EF4-FFF2-40B4-BE49-F238E27FC236}">
                <a16:creationId xmlns:a16="http://schemas.microsoft.com/office/drawing/2014/main" id="{A74962C6-4BB7-BDC8-BF38-F99DDA410F34}"/>
              </a:ext>
            </a:extLst>
          </p:cNvPr>
          <p:cNvSpPr>
            <a:spLocks noGrp="1"/>
          </p:cNvSpPr>
          <p:nvPr>
            <p:ph idx="1"/>
          </p:nvPr>
        </p:nvSpPr>
        <p:spPr>
          <a:xfrm>
            <a:off x="926306" y="2173441"/>
            <a:ext cx="7543800" cy="3657600"/>
          </a:xfrm>
        </p:spPr>
        <p:txBody>
          <a:bodyPr/>
          <a:lstStyle/>
          <a:p>
            <a:pPr marL="0" indent="0" eaLnBrk="1" hangingPunct="1">
              <a:buFont typeface="Arial" charset="0"/>
              <a:buNone/>
              <a:defRPr/>
            </a:pPr>
            <a:r>
              <a:rPr lang="en-US" sz="2400" dirty="0"/>
              <a:t>Meta-analyses, HTAs, “guidelines,” literature reviews:</a:t>
            </a:r>
          </a:p>
          <a:p>
            <a:pPr eaLnBrk="1" hangingPunct="1">
              <a:buFont typeface="Arial" charset="0"/>
              <a:buChar char="•"/>
              <a:defRPr/>
            </a:pPr>
            <a:r>
              <a:rPr lang="en-US" sz="2400" dirty="0"/>
              <a:t>Can (and do) incorporate mistakes</a:t>
            </a:r>
          </a:p>
          <a:p>
            <a:pPr eaLnBrk="1" hangingPunct="1">
              <a:buFont typeface="Arial" charset="0"/>
              <a:buChar char="•"/>
              <a:defRPr/>
            </a:pPr>
            <a:r>
              <a:rPr lang="en-US" sz="2400" dirty="0"/>
              <a:t>Are fixed in time and, thus, are immediately out-of-date</a:t>
            </a:r>
          </a:p>
          <a:p>
            <a:pPr eaLnBrk="1" hangingPunct="1">
              <a:buFont typeface="Arial" charset="0"/>
              <a:buChar char="•"/>
              <a:defRPr/>
            </a:pPr>
            <a:r>
              <a:rPr lang="en-US" sz="2400" dirty="0"/>
              <a:t>Are constrained by the subjective interests and inherent biases of the authors</a:t>
            </a:r>
          </a:p>
          <a:p>
            <a:pPr eaLnBrk="1" hangingPunct="1">
              <a:buFont typeface="Arial" charset="0"/>
              <a:buChar char="•"/>
              <a:defRPr/>
            </a:pPr>
            <a:r>
              <a:rPr lang="en-US" sz="2400" dirty="0"/>
              <a:t>Are static rather than searchable/updatable</a:t>
            </a:r>
          </a:p>
          <a:p>
            <a:pPr eaLnBrk="1" hangingPunct="1">
              <a:buFont typeface="Arial" charset="0"/>
              <a:buChar char="•"/>
              <a:defRPr/>
            </a:pPr>
            <a:r>
              <a:rPr lang="en-US" sz="2400" dirty="0"/>
              <a:t>Provide limited data visualization</a:t>
            </a:r>
          </a:p>
          <a:p>
            <a:pPr marL="0" indent="0" eaLnBrk="1" hangingPunct="1">
              <a:buFont typeface="Arial" charset="0"/>
              <a:buNone/>
              <a:defRPr/>
            </a:pPr>
            <a:endParaRPr lang="en-US" dirty="0"/>
          </a:p>
        </p:txBody>
      </p:sp>
      <p:pic>
        <p:nvPicPr>
          <p:cNvPr id="23555" name="Picture 4" descr="Screen Shot 2015-05-13 at 8.50.05 AM.png">
            <a:extLst>
              <a:ext uri="{FF2B5EF4-FFF2-40B4-BE49-F238E27FC236}">
                <a16:creationId xmlns:a16="http://schemas.microsoft.com/office/drawing/2014/main" id="{31584639-D40F-DDB6-9122-D3FA85CE8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341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1">
            <a:extLst>
              <a:ext uri="{FF2B5EF4-FFF2-40B4-BE49-F238E27FC236}">
                <a16:creationId xmlns:a16="http://schemas.microsoft.com/office/drawing/2014/main" id="{514A5BDB-EBB7-012A-270A-A334B126681F}"/>
              </a:ext>
            </a:extLst>
          </p:cNvPr>
          <p:cNvSpPr txBox="1">
            <a:spLocks noChangeArrowheads="1"/>
          </p:cNvSpPr>
          <p:nvPr/>
        </p:nvSpPr>
        <p:spPr bwMode="auto">
          <a:xfrm>
            <a:off x="722313" y="177800"/>
            <a:ext cx="1954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hlinkClick r:id="rId4"/>
              </a:rPr>
              <a:t>www.wikistim.org</a:t>
            </a:r>
            <a:r>
              <a:rPr lang="en-US" altLang="en-US" sz="1800">
                <a:latin typeface="Arial" panose="020B0604020202020204" pitchFamily="34" charset="0"/>
              </a:rPr>
              <a:t>  </a:t>
            </a:r>
          </a:p>
          <a:p>
            <a:pPr eaLnBrk="1" hangingPunct="1">
              <a:spcBef>
                <a:spcPct val="0"/>
              </a:spcBef>
              <a:buFontTx/>
              <a:buNone/>
            </a:pPr>
            <a:endParaRPr lang="en-US" altLang="en-US" sz="180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998C6A-7E37-44E9-B18C-90E78DD1951B}"/>
              </a:ext>
            </a:extLst>
          </p:cNvPr>
          <p:cNvSpPr txBox="1"/>
          <p:nvPr/>
        </p:nvSpPr>
        <p:spPr>
          <a:xfrm>
            <a:off x="693738" y="1517650"/>
            <a:ext cx="7916862" cy="1076325"/>
          </a:xfrm>
          <a:prstGeom prst="rect">
            <a:avLst/>
          </a:prstGeom>
          <a:noFill/>
        </p:spPr>
        <p:txBody>
          <a:bodyPr>
            <a:spAutoFit/>
          </a:bodyPr>
          <a:lstStyle/>
          <a:p>
            <a:pPr eaLnBrk="1" hangingPunct="1">
              <a:defRPr/>
            </a:pPr>
            <a:r>
              <a:rPr lang="en-US" sz="3200" dirty="0">
                <a:latin typeface="+mn-lt"/>
              </a:rPr>
              <a:t>How does WIKISTIM help us analyze</a:t>
            </a:r>
            <a:r>
              <a:rPr lang="en-US" sz="3200" i="1" dirty="0">
                <a:latin typeface="+mn-lt"/>
              </a:rPr>
              <a:t> </a:t>
            </a:r>
            <a:r>
              <a:rPr lang="en-US" sz="3200" dirty="0">
                <a:latin typeface="+mn-lt"/>
              </a:rPr>
              <a:t>neurostimulation data? </a:t>
            </a:r>
          </a:p>
        </p:txBody>
      </p:sp>
      <p:pic>
        <p:nvPicPr>
          <p:cNvPr id="37890" name="Picture 6" descr="Screen Shot 2015-05-13 at 8.50.05 AM.png">
            <a:extLst>
              <a:ext uri="{FF2B5EF4-FFF2-40B4-BE49-F238E27FC236}">
                <a16:creationId xmlns:a16="http://schemas.microsoft.com/office/drawing/2014/main" id="{3EE7A701-9967-B30D-96CD-93073DB46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09625"/>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E0C61F32-1A2F-3DDF-D50A-AE4880DBB496}"/>
              </a:ext>
            </a:extLst>
          </p:cNvPr>
          <p:cNvSpPr txBox="1"/>
          <p:nvPr/>
        </p:nvSpPr>
        <p:spPr>
          <a:xfrm>
            <a:off x="693738" y="381000"/>
            <a:ext cx="7543800" cy="400050"/>
          </a:xfrm>
          <a:prstGeom prst="rect">
            <a:avLst/>
          </a:prstGeom>
          <a:noFill/>
        </p:spPr>
        <p:txBody>
          <a:bodyPr>
            <a:spAutoFit/>
          </a:bodyPr>
          <a:lstStyle/>
          <a:p>
            <a:pPr eaLnBrk="1" hangingPunct="1">
              <a:defRPr/>
            </a:pPr>
            <a:r>
              <a:rPr lang="en-US" sz="2000" dirty="0">
                <a:latin typeface="+mn-lt"/>
                <a:hlinkClick r:id="rId4"/>
              </a:rPr>
              <a:t>www.wikistim.org</a:t>
            </a:r>
            <a:r>
              <a:rPr lang="en-US" sz="2000" dirty="0">
                <a:latin typeface="+mn-lt"/>
              </a:rPr>
              <a:t>  </a:t>
            </a:r>
          </a:p>
        </p:txBody>
      </p:sp>
      <p:sp>
        <p:nvSpPr>
          <p:cNvPr id="2" name="TextBox 1">
            <a:extLst>
              <a:ext uri="{FF2B5EF4-FFF2-40B4-BE49-F238E27FC236}">
                <a16:creationId xmlns:a16="http://schemas.microsoft.com/office/drawing/2014/main" id="{5B5532B8-210B-300C-9381-15EBB2CFD8D9}"/>
              </a:ext>
            </a:extLst>
          </p:cNvPr>
          <p:cNvSpPr txBox="1"/>
          <p:nvPr/>
        </p:nvSpPr>
        <p:spPr>
          <a:xfrm>
            <a:off x="711200" y="2728913"/>
            <a:ext cx="7899400" cy="3278187"/>
          </a:xfrm>
          <a:prstGeom prst="rect">
            <a:avLst/>
          </a:prstGeom>
          <a:noFill/>
        </p:spPr>
        <p:txBody>
          <a:bodyPr>
            <a:spAutoFit/>
          </a:bodyPr>
          <a:lstStyle/>
          <a:p>
            <a:pPr eaLnBrk="1" hangingPunct="1">
              <a:spcAft>
                <a:spcPts val="1800"/>
              </a:spcAft>
              <a:defRPr/>
            </a:pPr>
            <a:r>
              <a:rPr lang="en-US" sz="2400" dirty="0">
                <a:latin typeface="+mn-lt"/>
              </a:rPr>
              <a:t>Raw data sheets can be downloaded, completed, uploaded, and then downloaded again from search results or a citation list into a table to support rapid, up-to-date analysis and comparison of data. </a:t>
            </a:r>
          </a:p>
          <a:p>
            <a:pPr eaLnBrk="1" hangingPunct="1">
              <a:spcAft>
                <a:spcPts val="1200"/>
              </a:spcAft>
              <a:defRPr/>
            </a:pPr>
            <a:r>
              <a:rPr lang="en-US" sz="2400" dirty="0">
                <a:latin typeface="+mn-lt"/>
              </a:rPr>
              <a:t>When downloaded as a PDF, a data sheet presents each group heading and the fields with values added. When downloaded as a CSV file, every field appears to support comparison (downloaded table is too large to illustrate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D3503B-5E30-77AA-C053-9F88E34B09F5}"/>
              </a:ext>
            </a:extLst>
          </p:cNvPr>
          <p:cNvSpPr txBox="1"/>
          <p:nvPr/>
        </p:nvSpPr>
        <p:spPr>
          <a:xfrm>
            <a:off x="835025" y="152400"/>
            <a:ext cx="7734300" cy="708025"/>
          </a:xfrm>
          <a:prstGeom prst="rect">
            <a:avLst/>
          </a:prstGeom>
          <a:noFill/>
        </p:spPr>
        <p:txBody>
          <a:bodyPr>
            <a:spAutoFit/>
          </a:bodyPr>
          <a:lstStyle/>
          <a:p>
            <a:pPr eaLnBrk="1" hangingPunct="1">
              <a:defRPr/>
            </a:pPr>
            <a:r>
              <a:rPr lang="en-US" sz="2000" dirty="0">
                <a:latin typeface="+mn-lt"/>
              </a:rPr>
              <a:t>A sample screen in the Search SCS section. Citations can be downloaded into letter-oriented PDF format (see Slide 10).</a:t>
            </a:r>
          </a:p>
        </p:txBody>
      </p:sp>
      <p:pic>
        <p:nvPicPr>
          <p:cNvPr id="27650" name="Picture 4" descr="Screen Shot 2015-05-13 at 8.50.05 AM.png">
            <a:extLst>
              <a:ext uri="{FF2B5EF4-FFF2-40B4-BE49-F238E27FC236}">
                <a16:creationId xmlns:a16="http://schemas.microsoft.com/office/drawing/2014/main" id="{EB370278-5CBE-0A21-14A2-45B744677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0425"/>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10">
            <a:extLst>
              <a:ext uri="{FF2B5EF4-FFF2-40B4-BE49-F238E27FC236}">
                <a16:creationId xmlns:a16="http://schemas.microsoft.com/office/drawing/2014/main" id="{61687858-B63A-A821-6C3B-4EB20710D74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600200"/>
            <a:ext cx="4983163"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A5261E-654E-B0E4-D316-D94FC10C63F7}"/>
              </a:ext>
            </a:extLst>
          </p:cNvPr>
          <p:cNvSpPr txBox="1"/>
          <p:nvPr/>
        </p:nvSpPr>
        <p:spPr>
          <a:xfrm>
            <a:off x="609600" y="423863"/>
            <a:ext cx="8229600" cy="708025"/>
          </a:xfrm>
          <a:prstGeom prst="rect">
            <a:avLst/>
          </a:prstGeom>
          <a:noFill/>
        </p:spPr>
        <p:txBody>
          <a:bodyPr>
            <a:spAutoFit/>
          </a:bodyPr>
          <a:lstStyle/>
          <a:p>
            <a:pPr eaLnBrk="1" hangingPunct="1">
              <a:defRPr/>
            </a:pPr>
            <a:r>
              <a:rPr lang="en-US" sz="2000" dirty="0">
                <a:latin typeface="+mn-lt"/>
              </a:rPr>
              <a:t>A sample screen in the list of SCS data categories that comprise the SCS data sheet. Each heading drops down as indicated. </a:t>
            </a:r>
          </a:p>
        </p:txBody>
      </p:sp>
      <p:pic>
        <p:nvPicPr>
          <p:cNvPr id="33794" name="Picture 3" descr="Screen Shot 2015-05-08 at 9.41.25 AM.png">
            <a:extLst>
              <a:ext uri="{FF2B5EF4-FFF2-40B4-BE49-F238E27FC236}">
                <a16:creationId xmlns:a16="http://schemas.microsoft.com/office/drawing/2014/main" id="{822980B9-B240-3958-FCF7-B9E9AC982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AF2227-43E4-A710-A693-772B2D2439BF}"/>
              </a:ext>
            </a:extLst>
          </p:cNvPr>
          <p:cNvSpPr txBox="1"/>
          <p:nvPr/>
        </p:nvSpPr>
        <p:spPr>
          <a:xfrm>
            <a:off x="685800" y="403364"/>
            <a:ext cx="8272463" cy="400110"/>
          </a:xfrm>
          <a:prstGeom prst="rect">
            <a:avLst/>
          </a:prstGeom>
          <a:noFill/>
        </p:spPr>
        <p:txBody>
          <a:bodyPr>
            <a:spAutoFit/>
          </a:bodyPr>
          <a:lstStyle/>
          <a:p>
            <a:pPr eaLnBrk="1" hangingPunct="1">
              <a:defRPr/>
            </a:pPr>
            <a:r>
              <a:rPr lang="en-US" sz="2000" dirty="0">
                <a:latin typeface="+mn-lt"/>
              </a:rPr>
              <a:t>The beginning of a completed data sheet viewed online.</a:t>
            </a:r>
          </a:p>
        </p:txBody>
      </p:sp>
      <p:pic>
        <p:nvPicPr>
          <p:cNvPr id="39938" name="Picture 2" descr="Screen Shot 2015-05-13 at 8.28.28 AM.png">
            <a:extLst>
              <a:ext uri="{FF2B5EF4-FFF2-40B4-BE49-F238E27FC236}">
                <a16:creationId xmlns:a16="http://schemas.microsoft.com/office/drawing/2014/main" id="{892676E0-ED7A-ED33-5630-028E54C10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D0E8F4-D8F8-4A70-EFB4-DC81093F3286}"/>
              </a:ext>
            </a:extLst>
          </p:cNvPr>
          <p:cNvSpPr txBox="1"/>
          <p:nvPr/>
        </p:nvSpPr>
        <p:spPr>
          <a:xfrm>
            <a:off x="779463" y="381000"/>
            <a:ext cx="7620000" cy="708025"/>
          </a:xfrm>
          <a:prstGeom prst="rect">
            <a:avLst/>
          </a:prstGeom>
          <a:noFill/>
        </p:spPr>
        <p:txBody>
          <a:bodyPr>
            <a:spAutoFit/>
          </a:bodyPr>
          <a:lstStyle/>
          <a:p>
            <a:pPr eaLnBrk="1" hangingPunct="1">
              <a:defRPr/>
            </a:pPr>
            <a:r>
              <a:rPr lang="en-US" sz="2000" dirty="0">
                <a:latin typeface="+mn-lt"/>
              </a:rPr>
              <a:t>Completed data sheets can be identified by sorting the list of citations by “status” or by searching “completed” in a section.</a:t>
            </a:r>
          </a:p>
        </p:txBody>
      </p:sp>
      <p:pic>
        <p:nvPicPr>
          <p:cNvPr id="35842" name="Picture 3" descr="Screen Shot 2015-05-13 at 8.40.14 AM.png">
            <a:extLst>
              <a:ext uri="{FF2B5EF4-FFF2-40B4-BE49-F238E27FC236}">
                <a16:creationId xmlns:a16="http://schemas.microsoft.com/office/drawing/2014/main" id="{D1CB9111-C145-55C1-90F9-88E7B036A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5538"/>
            <a:ext cx="9177338" cy="48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41B1F3-B8D4-2B67-84B5-20F144A444CE}"/>
              </a:ext>
            </a:extLst>
          </p:cNvPr>
          <p:cNvSpPr txBox="1"/>
          <p:nvPr/>
        </p:nvSpPr>
        <p:spPr>
          <a:xfrm>
            <a:off x="841375" y="430213"/>
            <a:ext cx="2514600"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41986" name="Picture 6" descr="Screen Shot 2015-05-13 at 8.50.05 AM.png">
            <a:extLst>
              <a:ext uri="{FF2B5EF4-FFF2-40B4-BE49-F238E27FC236}">
                <a16:creationId xmlns:a16="http://schemas.microsoft.com/office/drawing/2014/main" id="{0AFDE88A-778F-204B-101E-DAE191ED5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39800"/>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968BBE6-283C-0338-D310-C90959C7318A}"/>
              </a:ext>
            </a:extLst>
          </p:cNvPr>
          <p:cNvSpPr/>
          <p:nvPr/>
        </p:nvSpPr>
        <p:spPr>
          <a:xfrm>
            <a:off x="869950" y="2438400"/>
            <a:ext cx="7467600" cy="3046988"/>
          </a:xfrm>
          <a:prstGeom prst="rect">
            <a:avLst/>
          </a:prstGeom>
        </p:spPr>
        <p:txBody>
          <a:bodyPr>
            <a:spAutoFit/>
          </a:bodyPr>
          <a:lstStyle/>
          <a:p>
            <a:pPr eaLnBrk="1" hangingPunct="1">
              <a:defRPr/>
            </a:pPr>
            <a:r>
              <a:rPr lang="en-US" sz="2400" dirty="0">
                <a:latin typeface="+mn-lt"/>
              </a:rPr>
              <a:t>The WIKISTIM discussion section offers an excellent means for members of the neurostimulation community to discuss current topics and controversies.</a:t>
            </a:r>
          </a:p>
          <a:p>
            <a:pPr eaLnBrk="1" hangingPunct="1">
              <a:defRPr/>
            </a:pPr>
            <a:endParaRPr lang="en-US" sz="2400" dirty="0">
              <a:latin typeface="+mn-lt"/>
            </a:endParaRPr>
          </a:p>
          <a:p>
            <a:pPr eaLnBrk="1" hangingPunct="1">
              <a:defRPr/>
            </a:pPr>
            <a:r>
              <a:rPr lang="en-US" sz="2400" dirty="0">
                <a:latin typeface="+mn-lt"/>
              </a:rPr>
              <a:t>The discussion section can be used to submit corrections and citations, suggest data fields and citations, and offer advice.</a:t>
            </a:r>
          </a:p>
          <a:p>
            <a:pPr eaLnBrk="1" hangingPunct="1">
              <a:defRPr/>
            </a:pPr>
            <a:endParaRPr lang="en-US" sz="2400" dirty="0">
              <a:latin typeface="+mn-lt"/>
            </a:endParaRPr>
          </a:p>
        </p:txBody>
      </p:sp>
      <p:sp>
        <p:nvSpPr>
          <p:cNvPr id="3" name="TextBox 2">
            <a:extLst>
              <a:ext uri="{FF2B5EF4-FFF2-40B4-BE49-F238E27FC236}">
                <a16:creationId xmlns:a16="http://schemas.microsoft.com/office/drawing/2014/main" id="{2E587737-3DC2-7C22-E167-83D71C2862A5}"/>
              </a:ext>
            </a:extLst>
          </p:cNvPr>
          <p:cNvSpPr txBox="1"/>
          <p:nvPr/>
        </p:nvSpPr>
        <p:spPr>
          <a:xfrm>
            <a:off x="855663" y="1589088"/>
            <a:ext cx="4878387" cy="1077912"/>
          </a:xfrm>
          <a:prstGeom prst="rect">
            <a:avLst/>
          </a:prstGeom>
          <a:noFill/>
        </p:spPr>
        <p:txBody>
          <a:bodyPr wrap="none">
            <a:spAutoFit/>
          </a:bodyPr>
          <a:lstStyle/>
          <a:p>
            <a:pPr>
              <a:defRPr/>
            </a:pPr>
            <a:r>
              <a:rPr lang="en-US" sz="3200" dirty="0">
                <a:latin typeface="+mn-lt"/>
              </a:rPr>
              <a:t>WIKISTIM and Collaboration</a:t>
            </a:r>
          </a:p>
          <a:p>
            <a:pPr>
              <a:defRPr/>
            </a:pPr>
            <a:endParaRPr lang="en-US" sz="3200"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4FD522-B89F-BDF1-DEC9-47937CD0979A}"/>
              </a:ext>
            </a:extLst>
          </p:cNvPr>
          <p:cNvSpPr txBox="1"/>
          <p:nvPr/>
        </p:nvSpPr>
        <p:spPr>
          <a:xfrm>
            <a:off x="609600" y="1676400"/>
            <a:ext cx="7132637" cy="523875"/>
          </a:xfrm>
          <a:prstGeom prst="rect">
            <a:avLst/>
          </a:prstGeom>
          <a:noFill/>
        </p:spPr>
        <p:txBody>
          <a:bodyPr>
            <a:spAutoFit/>
          </a:bodyPr>
          <a:lstStyle/>
          <a:p>
            <a:pPr eaLnBrk="1" hangingPunct="1">
              <a:defRPr/>
            </a:pPr>
            <a:r>
              <a:rPr lang="en-US" sz="2000" dirty="0">
                <a:latin typeface="+mn-lt"/>
              </a:rPr>
              <a:t> </a:t>
            </a:r>
            <a:r>
              <a:rPr lang="en-US" sz="2800" dirty="0">
                <a:latin typeface="+mn-lt"/>
              </a:rPr>
              <a:t>Citation status as of February 15, 2025</a:t>
            </a:r>
          </a:p>
        </p:txBody>
      </p:sp>
      <p:pic>
        <p:nvPicPr>
          <p:cNvPr id="50178" name="Picture 6" descr="Screen Shot 2015-05-13 at 8.50.05 AM.png">
            <a:extLst>
              <a:ext uri="{FF2B5EF4-FFF2-40B4-BE49-F238E27FC236}">
                <a16:creationId xmlns:a16="http://schemas.microsoft.com/office/drawing/2014/main" id="{CEC5229F-C623-B75B-1474-1FBBBFB21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4846F058-36D3-7148-62F6-38CAF0A543A2}"/>
              </a:ext>
            </a:extLst>
          </p:cNvPr>
          <p:cNvSpPr/>
          <p:nvPr/>
        </p:nvSpPr>
        <p:spPr>
          <a:xfrm>
            <a:off x="644236" y="5556677"/>
            <a:ext cx="7173779" cy="829835"/>
          </a:xfrm>
          <a:prstGeom prst="rect">
            <a:avLst/>
          </a:prstGeom>
        </p:spPr>
        <p:txBody>
          <a:bodyPr wrap="square">
            <a:spAutoFit/>
          </a:bodyPr>
          <a:lstStyle/>
          <a:p>
            <a:pPr eaLnBrk="1" hangingPunct="1">
              <a:defRPr/>
            </a:pPr>
            <a:r>
              <a:rPr lang="en-US" sz="1600" b="1" dirty="0">
                <a:latin typeface="+mn-lt"/>
              </a:rPr>
              <a:t>In the pipeline: </a:t>
            </a:r>
          </a:p>
          <a:p>
            <a:pPr marL="285750" indent="-285750" eaLnBrk="1" hangingPunct="1">
              <a:buFont typeface="Arial" charset="0"/>
              <a:buChar char="•"/>
              <a:defRPr/>
            </a:pPr>
            <a:r>
              <a:rPr lang="en-US" sz="1600" b="1" dirty="0">
                <a:latin typeface="+mn-lt"/>
              </a:rPr>
              <a:t>Non-invasive brain stimulation section</a:t>
            </a:r>
          </a:p>
          <a:p>
            <a:pPr marL="285750" indent="-285750" eaLnBrk="1" hangingPunct="1">
              <a:buFont typeface="Arial" charset="0"/>
              <a:buChar char="•"/>
              <a:defRPr/>
            </a:pPr>
            <a:r>
              <a:rPr lang="en-US" sz="1600" b="1" dirty="0" err="1">
                <a:latin typeface="+mn-lt"/>
              </a:rPr>
              <a:t>Vagus</a:t>
            </a:r>
            <a:r>
              <a:rPr lang="en-US" sz="1600" b="1" dirty="0">
                <a:latin typeface="+mn-lt"/>
              </a:rPr>
              <a:t> nerve stimulation awaiting funding</a:t>
            </a:r>
          </a:p>
        </p:txBody>
      </p:sp>
      <p:graphicFrame>
        <p:nvGraphicFramePr>
          <p:cNvPr id="6" name="Table 5">
            <a:extLst>
              <a:ext uri="{FF2B5EF4-FFF2-40B4-BE49-F238E27FC236}">
                <a16:creationId xmlns:a16="http://schemas.microsoft.com/office/drawing/2014/main" id="{10F8C709-81F4-40B5-7C41-BFE1AE39FC37}"/>
              </a:ext>
            </a:extLst>
          </p:cNvPr>
          <p:cNvGraphicFramePr>
            <a:graphicFrameLocks noGrp="1"/>
          </p:cNvGraphicFramePr>
          <p:nvPr>
            <p:extLst>
              <p:ext uri="{D42A27DB-BD31-4B8C-83A1-F6EECF244321}">
                <p14:modId xmlns:p14="http://schemas.microsoft.com/office/powerpoint/2010/main" val="100296767"/>
              </p:ext>
            </p:extLst>
          </p:nvPr>
        </p:nvGraphicFramePr>
        <p:xfrm>
          <a:off x="779463" y="2200275"/>
          <a:ext cx="7130587" cy="3295030"/>
        </p:xfrm>
        <a:graphic>
          <a:graphicData uri="http://schemas.openxmlformats.org/drawingml/2006/table">
            <a:tbl>
              <a:tblPr firstRow="1" firstCol="1" bandRow="1"/>
              <a:tblGrid>
                <a:gridCol w="3044825">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49937">
                  <a:extLst>
                    <a:ext uri="{9D8B030D-6E8A-4147-A177-3AD203B41FA5}">
                      <a16:colId xmlns:a16="http://schemas.microsoft.com/office/drawing/2014/main" val="20002"/>
                    </a:ext>
                  </a:extLst>
                </a:gridCol>
                <a:gridCol w="816691">
                  <a:extLst>
                    <a:ext uri="{9D8B030D-6E8A-4147-A177-3AD203B41FA5}">
                      <a16:colId xmlns:a16="http://schemas.microsoft.com/office/drawing/2014/main" val="20003"/>
                    </a:ext>
                  </a:extLst>
                </a:gridCol>
                <a:gridCol w="788043">
                  <a:extLst>
                    <a:ext uri="{9D8B030D-6E8A-4147-A177-3AD203B41FA5}">
                      <a16:colId xmlns:a16="http://schemas.microsoft.com/office/drawing/2014/main" val="20004"/>
                    </a:ext>
                  </a:extLst>
                </a:gridCol>
                <a:gridCol w="816691">
                  <a:extLst>
                    <a:ext uri="{9D8B030D-6E8A-4147-A177-3AD203B41FA5}">
                      <a16:colId xmlns:a16="http://schemas.microsoft.com/office/drawing/2014/main" val="20005"/>
                    </a:ext>
                  </a:extLst>
                </a:gridCol>
              </a:tblGrid>
              <a:tr h="487688">
                <a:tc>
                  <a:txBody>
                    <a:bodyPr/>
                    <a:lstStyle/>
                    <a:p>
                      <a:pPr marL="0" marR="0">
                        <a:spcBef>
                          <a:spcPts val="0"/>
                        </a:spcBef>
                        <a:spcAft>
                          <a:spcPts val="0"/>
                        </a:spcAft>
                      </a:pPr>
                      <a:r>
                        <a:rPr lang="en-US" sz="1600" b="1" dirty="0">
                          <a:effectLst/>
                          <a:latin typeface="+mn-lt"/>
                          <a:ea typeface="Cambria" charset="0"/>
                          <a:cs typeface="Verdana" charset="0"/>
                        </a:rPr>
                        <a:t> </a:t>
                      </a:r>
                      <a:endParaRPr lang="en-US" sz="1600" dirty="0">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dirty="0">
                          <a:effectLst/>
                          <a:latin typeface="+mn-lt"/>
                          <a:ea typeface="Cambria" charset="0"/>
                          <a:cs typeface="Verdana" charset="0"/>
                        </a:rPr>
                        <a:t>Aug</a:t>
                      </a:r>
                    </a:p>
                    <a:p>
                      <a:pPr marL="0" marR="0" algn="ctr">
                        <a:spcBef>
                          <a:spcPts val="0"/>
                        </a:spcBef>
                        <a:spcAft>
                          <a:spcPts val="0"/>
                        </a:spcAft>
                      </a:pPr>
                      <a:r>
                        <a:rPr lang="en-US" sz="1600" b="1" baseline="0" dirty="0">
                          <a:effectLst/>
                          <a:latin typeface="+mn-lt"/>
                          <a:ea typeface="Cambria" charset="0"/>
                          <a:cs typeface="Verdana" charset="0"/>
                        </a:rPr>
                        <a:t>2021</a:t>
                      </a:r>
                      <a:endParaRPr lang="en-US" sz="1600" dirty="0">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dirty="0">
                          <a:effectLst/>
                          <a:latin typeface="+mn-lt"/>
                          <a:ea typeface="Cambria" charset="0"/>
                          <a:cs typeface="Verdana" charset="0"/>
                        </a:rPr>
                        <a:t>Aug</a:t>
                      </a:r>
                    </a:p>
                    <a:p>
                      <a:pPr marL="0" marR="0" algn="ctr">
                        <a:spcBef>
                          <a:spcPts val="0"/>
                        </a:spcBef>
                        <a:spcAft>
                          <a:spcPts val="0"/>
                        </a:spcAft>
                      </a:pPr>
                      <a:r>
                        <a:rPr lang="en-US" sz="1600" b="1" baseline="0" dirty="0">
                          <a:effectLst/>
                          <a:latin typeface="+mn-lt"/>
                          <a:ea typeface="Cambria" charset="0"/>
                          <a:cs typeface="Verdana" charset="0"/>
                        </a:rPr>
                        <a:t>2022</a:t>
                      </a:r>
                      <a:endParaRPr lang="en-US" sz="1600" dirty="0">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dirty="0">
                          <a:effectLst/>
                          <a:latin typeface="+mn-lt"/>
                          <a:ea typeface="Cambria" charset="0"/>
                          <a:cs typeface="Verdana" charset="0"/>
                        </a:rPr>
                        <a:t>Aug</a:t>
                      </a:r>
                    </a:p>
                    <a:p>
                      <a:pPr marL="0" marR="0" algn="ctr">
                        <a:spcBef>
                          <a:spcPts val="0"/>
                        </a:spcBef>
                        <a:spcAft>
                          <a:spcPts val="0"/>
                        </a:spcAft>
                      </a:pPr>
                      <a:r>
                        <a:rPr lang="en-US" sz="1600" b="1" baseline="0" dirty="0">
                          <a:effectLst/>
                          <a:latin typeface="+mn-lt"/>
                          <a:ea typeface="Cambria" charset="0"/>
                          <a:cs typeface="Verdana" charset="0"/>
                        </a:rPr>
                        <a:t>2023</a:t>
                      </a:r>
                      <a:endParaRPr lang="en-US" sz="1600" dirty="0">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dirty="0">
                          <a:solidFill>
                            <a:schemeClr val="tx1"/>
                          </a:solidFill>
                          <a:effectLst/>
                          <a:latin typeface="+mn-lt"/>
                          <a:ea typeface="Cambria" charset="0"/>
                          <a:cs typeface="Verdana" charset="0"/>
                        </a:rPr>
                        <a:t>Aug</a:t>
                      </a:r>
                    </a:p>
                    <a:p>
                      <a:pPr marL="0" marR="0" algn="ctr">
                        <a:spcBef>
                          <a:spcPts val="0"/>
                        </a:spcBef>
                        <a:spcAft>
                          <a:spcPts val="0"/>
                        </a:spcAft>
                      </a:pPr>
                      <a:r>
                        <a:rPr lang="en-US" sz="1600" b="1" baseline="0" dirty="0">
                          <a:solidFill>
                            <a:schemeClr val="tx1"/>
                          </a:solidFill>
                          <a:effectLst/>
                          <a:latin typeface="+mn-lt"/>
                          <a:ea typeface="Cambria" charset="0"/>
                          <a:cs typeface="Verdana" charset="0"/>
                        </a:rPr>
                        <a:t>2024</a:t>
                      </a:r>
                      <a:endParaRPr lang="en-US" sz="1600" dirty="0">
                        <a:solidFill>
                          <a:schemeClr val="tx1"/>
                        </a:solidFill>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dirty="0">
                          <a:effectLst/>
                          <a:latin typeface="+mn-lt"/>
                          <a:ea typeface="Cambria" charset="0"/>
                          <a:cs typeface="Verdana" charset="0"/>
                        </a:rPr>
                        <a:t>Feb</a:t>
                      </a:r>
                    </a:p>
                    <a:p>
                      <a:pPr marL="0" marR="0" algn="ctr">
                        <a:spcBef>
                          <a:spcPts val="0"/>
                        </a:spcBef>
                        <a:spcAft>
                          <a:spcPts val="0"/>
                        </a:spcAft>
                      </a:pPr>
                      <a:r>
                        <a:rPr lang="en-US" sz="1600" b="1" baseline="0" dirty="0">
                          <a:effectLst/>
                          <a:latin typeface="+mn-lt"/>
                          <a:ea typeface="Cambria" charset="0"/>
                          <a:cs typeface="Verdana" charset="0"/>
                        </a:rPr>
                        <a:t>2025</a:t>
                      </a:r>
                      <a:endParaRPr lang="en-US" sz="1600" dirty="0">
                        <a:effectLst/>
                        <a:latin typeface="+mn-lt"/>
                        <a:ea typeface="Calibri" charset="0"/>
                        <a:cs typeface="Times New Roman" charset="0"/>
                      </a:endParaRPr>
                    </a:p>
                  </a:txBody>
                  <a:tcPr marL="68581" marR="68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1347">
                <a:tc>
                  <a:txBody>
                    <a:bodyPr/>
                    <a:lstStyle/>
                    <a:p>
                      <a:pPr marL="0" marR="0">
                        <a:spcBef>
                          <a:spcPts val="0"/>
                        </a:spcBef>
                        <a:spcAft>
                          <a:spcPts val="0"/>
                        </a:spcAft>
                      </a:pPr>
                      <a:r>
                        <a:rPr lang="en-US" sz="1600" b="1" dirty="0">
                          <a:effectLst/>
                          <a:latin typeface="+mn-lt"/>
                          <a:ea typeface="Cambria" charset="0"/>
                          <a:cs typeface="Verdana" charset="0"/>
                        </a:rPr>
                        <a:t>Deep brain stimulation</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6,364</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7,061</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7,747</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tab pos="342900" algn="l"/>
                        </a:tabLst>
                        <a:defRPr/>
                      </a:pPr>
                      <a:r>
                        <a:rPr lang="en-US" sz="1600" kern="1200" dirty="0">
                          <a:solidFill>
                            <a:schemeClr val="tx1"/>
                          </a:solidFill>
                          <a:effectLst/>
                          <a:latin typeface="+mn-lt"/>
                          <a:ea typeface="+mn-ea"/>
                          <a:cs typeface="+mn-cs"/>
                        </a:rPr>
                        <a:t>8,466</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tab pos="342900" algn="l"/>
                        </a:tabLst>
                        <a:defRPr/>
                      </a:pPr>
                      <a:r>
                        <a:rPr lang="en-US" sz="1600" kern="1200" dirty="0">
                          <a:solidFill>
                            <a:schemeClr val="tx1"/>
                          </a:solidFill>
                          <a:effectLst/>
                          <a:latin typeface="+mn-lt"/>
                          <a:ea typeface="+mn-ea"/>
                          <a:cs typeface="+mn-cs"/>
                        </a:rPr>
                        <a:t>8,815</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1347">
                <a:tc>
                  <a:txBody>
                    <a:bodyPr/>
                    <a:lstStyle/>
                    <a:p>
                      <a:pPr marL="0" marR="0">
                        <a:spcBef>
                          <a:spcPts val="0"/>
                        </a:spcBef>
                        <a:spcAft>
                          <a:spcPts val="0"/>
                        </a:spcAft>
                      </a:pPr>
                      <a:r>
                        <a:rPr lang="en-US" sz="1600" b="1" dirty="0">
                          <a:effectLst/>
                          <a:latin typeface="+mn-lt"/>
                          <a:ea typeface="Cambria" charset="0"/>
                          <a:cs typeface="Verdana" charset="0"/>
                        </a:rPr>
                        <a:t>Dorsal root ganglion stimulation</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200</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229</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254</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solidFill>
                            <a:schemeClr val="tx1"/>
                          </a:solidFill>
                          <a:effectLst/>
                          <a:latin typeface="+mn-lt"/>
                          <a:ea typeface="Cambria" charset="0"/>
                          <a:cs typeface="Verdana" charset="0"/>
                        </a:rPr>
                        <a:t>280</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297</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211">
                <a:tc>
                  <a:txBody>
                    <a:bodyPr/>
                    <a:lstStyle/>
                    <a:p>
                      <a:pPr marL="0" marR="0">
                        <a:spcBef>
                          <a:spcPts val="0"/>
                        </a:spcBef>
                        <a:spcAft>
                          <a:spcPts val="0"/>
                        </a:spcAft>
                      </a:pPr>
                      <a:r>
                        <a:rPr lang="en-US" sz="1600" b="1" dirty="0">
                          <a:effectLst/>
                          <a:latin typeface="+mn-lt"/>
                          <a:ea typeface="Cambria" charset="0"/>
                          <a:cs typeface="Verdana" charset="0"/>
                        </a:rPr>
                        <a:t>Gastric electrical stimulation</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510</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518</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522</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chemeClr val="tx1"/>
                          </a:solidFill>
                          <a:effectLst/>
                          <a:latin typeface="+mn-lt"/>
                          <a:ea typeface="Cambria" charset="0"/>
                          <a:cs typeface="Verdana" charset="0"/>
                        </a:rPr>
                        <a:t>528</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530</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37291">
                <a:tc>
                  <a:txBody>
                    <a:bodyPr/>
                    <a:lstStyle/>
                    <a:p>
                      <a:pPr marL="0" marR="0">
                        <a:spcBef>
                          <a:spcPts val="0"/>
                        </a:spcBef>
                        <a:spcAft>
                          <a:spcPts val="0"/>
                        </a:spcAft>
                      </a:pPr>
                      <a:r>
                        <a:rPr lang="en-US" sz="1600" b="1" dirty="0">
                          <a:effectLst/>
                          <a:latin typeface="+mn-lt"/>
                          <a:ea typeface="Calibri" charset="0"/>
                          <a:cs typeface="Times New Roman" charset="0"/>
                        </a:rPr>
                        <a:t>Meta-analyses</a:t>
                      </a: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libri" charset="0"/>
                          <a:cs typeface="Times New Roman" charset="0"/>
                        </a:rPr>
                        <a:t>51</a:t>
                      </a: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231044"/>
                  </a:ext>
                </a:extLst>
              </a:tr>
              <a:tr h="337291">
                <a:tc>
                  <a:txBody>
                    <a:bodyPr/>
                    <a:lstStyle/>
                    <a:p>
                      <a:pPr marL="0" marR="0">
                        <a:spcBef>
                          <a:spcPts val="0"/>
                        </a:spcBef>
                        <a:spcAft>
                          <a:spcPts val="0"/>
                        </a:spcAft>
                      </a:pPr>
                      <a:r>
                        <a:rPr lang="en-US" sz="1600" b="1" dirty="0">
                          <a:effectLst/>
                          <a:latin typeface="+mn-lt"/>
                          <a:ea typeface="Cambria" charset="0"/>
                          <a:cs typeface="Verdana" charset="0"/>
                        </a:rPr>
                        <a:t>Peripheral nerve stimulation</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libri" charset="0"/>
                          <a:cs typeface="Verdana" charset="0"/>
                        </a:rPr>
                        <a:t>564</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libri" charset="0"/>
                          <a:cs typeface="Verdana" charset="0"/>
                        </a:rPr>
                        <a:t>635</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libri" charset="0"/>
                          <a:cs typeface="Verdana" charset="0"/>
                        </a:rPr>
                        <a:t>714</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chemeClr val="tx1"/>
                          </a:solidFill>
                          <a:effectLst/>
                          <a:latin typeface="+mn-lt"/>
                          <a:ea typeface="Calibri" charset="0"/>
                          <a:cs typeface="Verdana" charset="0"/>
                        </a:rPr>
                        <a:t>816</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libri" charset="0"/>
                          <a:cs typeface="Verdana" charset="0"/>
                        </a:rPr>
                        <a:t>867</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81841528"/>
                  </a:ext>
                </a:extLst>
              </a:tr>
              <a:tr h="337291">
                <a:tc>
                  <a:txBody>
                    <a:bodyPr/>
                    <a:lstStyle/>
                    <a:p>
                      <a:pPr marL="0" marR="0">
                        <a:spcBef>
                          <a:spcPts val="0"/>
                        </a:spcBef>
                        <a:spcAft>
                          <a:spcPts val="0"/>
                        </a:spcAft>
                      </a:pPr>
                      <a:r>
                        <a:rPr lang="en-US" sz="1600" b="1">
                          <a:effectLst/>
                          <a:latin typeface="+mn-lt"/>
                          <a:ea typeface="Cambria" charset="0"/>
                          <a:cs typeface="Verdana" charset="0"/>
                        </a:rPr>
                        <a:t>Spinal cord stimulation</a:t>
                      </a:r>
                      <a:endParaRPr lang="en-US" sz="160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2,745</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2,938</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3,172</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solidFill>
                            <a:schemeClr val="tx1"/>
                          </a:solidFill>
                          <a:effectLst/>
                          <a:latin typeface="+mn-lt"/>
                          <a:ea typeface="Cambria" charset="0"/>
                          <a:cs typeface="Verdana" charset="0"/>
                        </a:rPr>
                        <a:t>3,350</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342900" algn="l"/>
                        </a:tabLst>
                      </a:pPr>
                      <a:r>
                        <a:rPr lang="en-US" sz="1600" dirty="0">
                          <a:effectLst/>
                          <a:latin typeface="+mn-lt"/>
                          <a:ea typeface="Cambria" charset="0"/>
                          <a:cs typeface="Verdana" charset="0"/>
                        </a:rPr>
                        <a:t>3,488</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24015359"/>
                  </a:ext>
                </a:extLst>
              </a:tr>
              <a:tr h="338259">
                <a:tc>
                  <a:txBody>
                    <a:bodyPr/>
                    <a:lstStyle/>
                    <a:p>
                      <a:pPr marL="0" marR="0">
                        <a:spcBef>
                          <a:spcPts val="0"/>
                        </a:spcBef>
                        <a:spcAft>
                          <a:spcPts val="0"/>
                        </a:spcAft>
                      </a:pPr>
                      <a:r>
                        <a:rPr lang="en-US" sz="1600" b="1" dirty="0">
                          <a:effectLst/>
                          <a:latin typeface="+mn-lt"/>
                          <a:ea typeface="Cambria" charset="0"/>
                          <a:cs typeface="Verdana" charset="0"/>
                        </a:rPr>
                        <a:t>Sacral nerve stimulation</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1,090</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1,139</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1,186</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chemeClr val="tx1"/>
                          </a:solidFill>
                          <a:effectLst/>
                          <a:latin typeface="+mn-lt"/>
                          <a:ea typeface="Cambria" charset="0"/>
                          <a:cs typeface="Verdana" charset="0"/>
                        </a:rPr>
                        <a:t>1,242</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1,277</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1249880"/>
                  </a:ext>
                </a:extLst>
              </a:tr>
              <a:tr h="542305">
                <a:tc>
                  <a:txBody>
                    <a:bodyPr/>
                    <a:lstStyle/>
                    <a:p>
                      <a:pPr marL="0" marR="0">
                        <a:spcBef>
                          <a:spcPts val="0"/>
                        </a:spcBef>
                        <a:spcAft>
                          <a:spcPts val="0"/>
                        </a:spcAft>
                      </a:pPr>
                      <a:r>
                        <a:rPr lang="en-US" sz="1600" b="1" dirty="0">
                          <a:effectLst/>
                          <a:latin typeface="+mn-lt"/>
                          <a:ea typeface="Cambria" charset="0"/>
                          <a:cs typeface="Verdana" charset="0"/>
                        </a:rPr>
                        <a:t>Total</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11,473</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12,520</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13,595</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chemeClr val="tx1"/>
                          </a:solidFill>
                          <a:effectLst/>
                          <a:latin typeface="+mn-lt"/>
                          <a:ea typeface="Cambria" charset="0"/>
                          <a:cs typeface="Verdana" charset="0"/>
                        </a:rPr>
                        <a:t>14,682</a:t>
                      </a:r>
                      <a:endParaRPr lang="en-US" sz="1600" dirty="0">
                        <a:solidFill>
                          <a:schemeClr val="tx1"/>
                        </a:solidFill>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effectLst/>
                          <a:latin typeface="+mn-lt"/>
                          <a:ea typeface="Cambria" charset="0"/>
                          <a:cs typeface="Verdana" charset="0"/>
                        </a:rPr>
                        <a:t>15,325</a:t>
                      </a:r>
                      <a:endParaRPr lang="en-US" sz="1600" dirty="0">
                        <a:effectLst/>
                        <a:latin typeface="+mn-lt"/>
                        <a:ea typeface="Calibri" charset="0"/>
                        <a:cs typeface="Times New Roman" charset="0"/>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061836"/>
                  </a:ext>
                </a:extLst>
              </a:tr>
            </a:tbl>
          </a:graphicData>
        </a:graphic>
      </p:graphicFrame>
      <p:sp>
        <p:nvSpPr>
          <p:cNvPr id="50245" name="TextBox 4">
            <a:extLst>
              <a:ext uri="{FF2B5EF4-FFF2-40B4-BE49-F238E27FC236}">
                <a16:creationId xmlns:a16="http://schemas.microsoft.com/office/drawing/2014/main" id="{76F27C9D-1B4C-0DF6-35D1-7449C644322E}"/>
              </a:ext>
            </a:extLst>
          </p:cNvPr>
          <p:cNvSpPr txBox="1">
            <a:spLocks noChangeArrowheads="1"/>
          </p:cNvSpPr>
          <p:nvPr/>
        </p:nvSpPr>
        <p:spPr bwMode="auto">
          <a:xfrm>
            <a:off x="779463" y="471488"/>
            <a:ext cx="2070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latin typeface="Arial" panose="020B0604020202020204" pitchFamily="34" charset="0"/>
                <a:hlinkClick r:id="rId4"/>
              </a:rPr>
              <a:t>www.wikistim.org</a:t>
            </a:r>
            <a:r>
              <a:rPr lang="en-US" altLang="en-US" sz="1800">
                <a:latin typeface="Arial" panose="020B0604020202020204" pitchFamily="34"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6" descr="Screen Shot 2015-05-13 at 8.50.05 AM.png">
            <a:extLst>
              <a:ext uri="{FF2B5EF4-FFF2-40B4-BE49-F238E27FC236}">
                <a16:creationId xmlns:a16="http://schemas.microsoft.com/office/drawing/2014/main" id="{DBAFBA28-4D4F-781F-C85E-A19C17AC3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TextBox 4">
            <a:extLst>
              <a:ext uri="{FF2B5EF4-FFF2-40B4-BE49-F238E27FC236}">
                <a16:creationId xmlns:a16="http://schemas.microsoft.com/office/drawing/2014/main" id="{B3F8A485-5337-41E5-A734-E24258692745}"/>
              </a:ext>
            </a:extLst>
          </p:cNvPr>
          <p:cNvSpPr txBox="1">
            <a:spLocks noChangeArrowheads="1"/>
          </p:cNvSpPr>
          <p:nvPr/>
        </p:nvSpPr>
        <p:spPr bwMode="auto">
          <a:xfrm>
            <a:off x="779463" y="471488"/>
            <a:ext cx="2070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latin typeface="Arial" panose="020B0604020202020204" pitchFamily="34" charset="0"/>
                <a:hlinkClick r:id="rId4"/>
              </a:rPr>
              <a:t>www.wikistim.org</a:t>
            </a:r>
            <a:r>
              <a:rPr lang="en-US" altLang="en-US" sz="1800" dirty="0">
                <a:latin typeface="Arial" panose="020B0604020202020204" pitchFamily="34" charset="0"/>
              </a:rPr>
              <a:t>  </a:t>
            </a:r>
          </a:p>
        </p:txBody>
      </p:sp>
      <p:sp>
        <p:nvSpPr>
          <p:cNvPr id="52227" name="TextBox 8">
            <a:extLst>
              <a:ext uri="{FF2B5EF4-FFF2-40B4-BE49-F238E27FC236}">
                <a16:creationId xmlns:a16="http://schemas.microsoft.com/office/drawing/2014/main" id="{A4CCC459-91D6-BB78-00CF-5E8095947999}"/>
              </a:ext>
            </a:extLst>
          </p:cNvPr>
          <p:cNvSpPr txBox="1">
            <a:spLocks noChangeArrowheads="1"/>
          </p:cNvSpPr>
          <p:nvPr/>
        </p:nvSpPr>
        <p:spPr bwMode="auto">
          <a:xfrm>
            <a:off x="419100" y="1476189"/>
            <a:ext cx="7658100" cy="52322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defRPr/>
            </a:pPr>
            <a:r>
              <a:rPr lang="en-US" altLang="en-US" sz="2800" dirty="0">
                <a:latin typeface="+mn-lt"/>
              </a:rPr>
              <a:t>1898 subscribers ~ 34 countries as of </a:t>
            </a:r>
            <a:r>
              <a:rPr lang="en-US" sz="2800" dirty="0">
                <a:latin typeface="+mn-lt"/>
              </a:rPr>
              <a:t>Feb 2025</a:t>
            </a:r>
            <a:endParaRPr lang="en-US" altLang="en-US" sz="2800" dirty="0">
              <a:latin typeface="+mn-lt"/>
            </a:endParaRPr>
          </a:p>
        </p:txBody>
      </p:sp>
      <p:pic>
        <p:nvPicPr>
          <p:cNvPr id="4" name="Picture 3">
            <a:extLst>
              <a:ext uri="{FF2B5EF4-FFF2-40B4-BE49-F238E27FC236}">
                <a16:creationId xmlns:a16="http://schemas.microsoft.com/office/drawing/2014/main" id="{DA4FEFA3-1428-F059-FAB5-268B39F3B4BB}"/>
              </a:ext>
            </a:extLst>
          </p:cNvPr>
          <p:cNvPicPr>
            <a:picLocks noChangeAspect="1"/>
          </p:cNvPicPr>
          <p:nvPr/>
        </p:nvPicPr>
        <p:blipFill>
          <a:blip r:embed="rId5"/>
          <a:stretch>
            <a:fillRect/>
          </a:stretch>
        </p:blipFill>
        <p:spPr>
          <a:xfrm>
            <a:off x="425038" y="2047689"/>
            <a:ext cx="7772400" cy="460586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16F1B-FF40-AFD1-1338-B7A1DF6F023A}"/>
              </a:ext>
            </a:extLst>
          </p:cNvPr>
          <p:cNvSpPr txBox="1"/>
          <p:nvPr/>
        </p:nvSpPr>
        <p:spPr>
          <a:xfrm>
            <a:off x="838200" y="457200"/>
            <a:ext cx="2500313"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56322" name="Picture 6" descr="Screen Shot 2015-05-13 at 8.50.05 AM.png">
            <a:extLst>
              <a:ext uri="{FF2B5EF4-FFF2-40B4-BE49-F238E27FC236}">
                <a16:creationId xmlns:a16="http://schemas.microsoft.com/office/drawing/2014/main" id="{04596BB2-B634-5E83-8C0F-DD902EAAE3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4CCC3CA5-AC69-7BFF-55F3-6DB1CA348F59}"/>
              </a:ext>
            </a:extLst>
          </p:cNvPr>
          <p:cNvSpPr/>
          <p:nvPr/>
        </p:nvSpPr>
        <p:spPr>
          <a:xfrm>
            <a:off x="853440" y="1684973"/>
            <a:ext cx="7681912" cy="4524315"/>
          </a:xfrm>
          <a:prstGeom prst="rect">
            <a:avLst/>
          </a:prstGeom>
        </p:spPr>
        <p:txBody>
          <a:bodyPr>
            <a:spAutoFit/>
          </a:bodyPr>
          <a:lstStyle/>
          <a:p>
            <a:pPr eaLnBrk="1" hangingPunct="1">
              <a:spcAft>
                <a:spcPts val="1200"/>
              </a:spcAft>
              <a:defRPr/>
            </a:pPr>
            <a:r>
              <a:rPr lang="en-US" sz="2800" dirty="0">
                <a:latin typeface="+mn-lt"/>
              </a:rPr>
              <a:t>The goals of WIKISTIM are to improve patient access and care by:</a:t>
            </a:r>
          </a:p>
          <a:p>
            <a:pPr marL="457200" indent="-457200" eaLnBrk="1" hangingPunct="1">
              <a:spcAft>
                <a:spcPts val="1200"/>
              </a:spcAft>
              <a:buFont typeface="Arial"/>
              <a:buChar char="•"/>
              <a:defRPr/>
            </a:pPr>
            <a:r>
              <a:rPr lang="en-US" sz="2400" dirty="0">
                <a:latin typeface="+mn-lt"/>
              </a:rPr>
              <a:t>Facilitating study design and reporting through use of WIKISTIM’s data sheets, which provide templates for research protocols and manuscripts, encourage inclusion of important data, and facilitate peer review</a:t>
            </a:r>
          </a:p>
          <a:p>
            <a:pPr marL="457200" indent="-457200" eaLnBrk="1" hangingPunct="1">
              <a:spcAft>
                <a:spcPts val="1200"/>
              </a:spcAft>
              <a:buFont typeface="Arial"/>
              <a:buChar char="•"/>
              <a:defRPr/>
            </a:pPr>
            <a:r>
              <a:rPr lang="en-US" sz="2400" dirty="0">
                <a:latin typeface="+mn-lt"/>
              </a:rPr>
              <a:t>Fostering communication and collaboration</a:t>
            </a:r>
          </a:p>
          <a:p>
            <a:pPr marL="457200" indent="-457200" eaLnBrk="1" hangingPunct="1">
              <a:spcAft>
                <a:spcPts val="1200"/>
              </a:spcAft>
              <a:buFont typeface="Arial"/>
              <a:buChar char="•"/>
              <a:defRPr/>
            </a:pPr>
            <a:r>
              <a:rPr lang="en-US" sz="2400" dirty="0">
                <a:latin typeface="+mn-lt"/>
              </a:rPr>
              <a:t>Extending the useful life of publications</a:t>
            </a:r>
          </a:p>
          <a:p>
            <a:pPr marL="457200" indent="-457200" eaLnBrk="1" hangingPunct="1">
              <a:spcAft>
                <a:spcPts val="1200"/>
              </a:spcAft>
              <a:buFont typeface="Arial"/>
              <a:buChar char="•"/>
              <a:defRPr/>
            </a:pPr>
            <a:r>
              <a:rPr lang="en-US" sz="2400" dirty="0">
                <a:latin typeface="+mn-lt"/>
              </a:rPr>
              <a:t>Eliminating the need for researchers conducting meta-analyses to recreate the wheel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CCB45-3C66-B0B4-5E83-EC62C0B3B0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79E96A-19DD-D1E4-D24E-838212A21078}"/>
              </a:ext>
            </a:extLst>
          </p:cNvPr>
          <p:cNvSpPr txBox="1"/>
          <p:nvPr/>
        </p:nvSpPr>
        <p:spPr>
          <a:xfrm>
            <a:off x="838200" y="457200"/>
            <a:ext cx="2500313"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56322" name="Picture 6" descr="Screen Shot 2015-05-13 at 8.50.05 AM.png">
            <a:extLst>
              <a:ext uri="{FF2B5EF4-FFF2-40B4-BE49-F238E27FC236}">
                <a16:creationId xmlns:a16="http://schemas.microsoft.com/office/drawing/2014/main" id="{6C25B3A2-EAE3-87EF-13B7-B7A4E4E13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C290336-AC81-D3CD-D2C2-F901D6E3544B}"/>
              </a:ext>
            </a:extLst>
          </p:cNvPr>
          <p:cNvSpPr/>
          <p:nvPr/>
        </p:nvSpPr>
        <p:spPr>
          <a:xfrm>
            <a:off x="853440" y="1684973"/>
            <a:ext cx="7604760" cy="4616648"/>
          </a:xfrm>
          <a:prstGeom prst="rect">
            <a:avLst/>
          </a:prstGeom>
        </p:spPr>
        <p:txBody>
          <a:bodyPr wrap="square">
            <a:spAutoFit/>
          </a:bodyPr>
          <a:lstStyle/>
          <a:p>
            <a:pPr eaLnBrk="1" hangingPunct="1">
              <a:spcAft>
                <a:spcPts val="1200"/>
              </a:spcAft>
              <a:defRPr/>
            </a:pPr>
            <a:r>
              <a:rPr lang="en-US" sz="2800" dirty="0">
                <a:latin typeface="+mn-lt"/>
              </a:rPr>
              <a:t>Newsletter</a:t>
            </a:r>
          </a:p>
          <a:p>
            <a:pPr eaLnBrk="1" hangingPunct="1">
              <a:spcAft>
                <a:spcPts val="1200"/>
              </a:spcAft>
              <a:defRPr/>
            </a:pPr>
            <a:r>
              <a:rPr lang="en-US" sz="2400" dirty="0">
                <a:latin typeface="+mn-lt"/>
              </a:rPr>
              <a:t>Each month, we email a newsletter listing the citations added in each stimulation section along with links to their PubMed abstracts and Free Full Text (when available).</a:t>
            </a:r>
          </a:p>
          <a:p>
            <a:pPr eaLnBrk="1" hangingPunct="1">
              <a:spcAft>
                <a:spcPts val="1200"/>
              </a:spcAft>
              <a:defRPr/>
            </a:pPr>
            <a:r>
              <a:rPr lang="en-US" sz="2400" dirty="0">
                <a:latin typeface="+mn-lt"/>
              </a:rPr>
              <a:t>We add commentary when a pertinent subject calls for it. </a:t>
            </a:r>
          </a:p>
          <a:p>
            <a:pPr eaLnBrk="1" hangingPunct="1">
              <a:spcAft>
                <a:spcPts val="1200"/>
              </a:spcAft>
              <a:defRPr/>
            </a:pPr>
            <a:r>
              <a:rPr lang="en-US" sz="2400" dirty="0">
                <a:latin typeface="+mn-lt"/>
              </a:rPr>
              <a:t>These newsletters are archived without a password barrier under NEWS on the WIKISTIM home page. </a:t>
            </a:r>
          </a:p>
          <a:p>
            <a:pPr eaLnBrk="1" hangingPunct="1">
              <a:spcAft>
                <a:spcPts val="1200"/>
              </a:spcAft>
              <a:defRPr/>
            </a:pPr>
            <a:r>
              <a:rPr lang="en-US" sz="2400" dirty="0">
                <a:latin typeface="+mn-lt"/>
              </a:rPr>
              <a:t>The newsletters perform above expectation for our sector (see next slide).</a:t>
            </a:r>
          </a:p>
          <a:p>
            <a:pPr eaLnBrk="1" hangingPunct="1">
              <a:spcAft>
                <a:spcPts val="1200"/>
              </a:spcAft>
              <a:defRPr/>
            </a:pPr>
            <a:endParaRPr lang="en-US" sz="2400" dirty="0">
              <a:latin typeface="+mn-lt"/>
            </a:endParaRPr>
          </a:p>
        </p:txBody>
      </p:sp>
    </p:spTree>
    <p:extLst>
      <p:ext uri="{BB962C8B-B14F-4D97-AF65-F5344CB8AC3E}">
        <p14:creationId xmlns:p14="http://schemas.microsoft.com/office/powerpoint/2010/main" val="161402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D8427-FD1D-DC70-DC2B-1843420736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000762-DF60-61C9-C8C5-2B04BBE5DE22}"/>
              </a:ext>
            </a:extLst>
          </p:cNvPr>
          <p:cNvSpPr txBox="1"/>
          <p:nvPr/>
        </p:nvSpPr>
        <p:spPr>
          <a:xfrm>
            <a:off x="838200" y="457200"/>
            <a:ext cx="2500313"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56322" name="Picture 6" descr="Screen Shot 2015-05-13 at 8.50.05 AM.png">
            <a:extLst>
              <a:ext uri="{FF2B5EF4-FFF2-40B4-BE49-F238E27FC236}">
                <a16:creationId xmlns:a16="http://schemas.microsoft.com/office/drawing/2014/main" id="{172AE48A-6820-D6E2-8F96-AF0E65B165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C1F2B11-6CA9-4E8D-0EC3-2C5B4ACB81C5}"/>
              </a:ext>
            </a:extLst>
          </p:cNvPr>
          <p:cNvSpPr/>
          <p:nvPr/>
        </p:nvSpPr>
        <p:spPr>
          <a:xfrm>
            <a:off x="396240" y="1571708"/>
            <a:ext cx="8519160" cy="892552"/>
          </a:xfrm>
          <a:prstGeom prst="rect">
            <a:avLst/>
          </a:prstGeom>
        </p:spPr>
        <p:txBody>
          <a:bodyPr wrap="square">
            <a:spAutoFit/>
          </a:bodyPr>
          <a:lstStyle/>
          <a:p>
            <a:pPr eaLnBrk="1" hangingPunct="1">
              <a:spcAft>
                <a:spcPts val="1200"/>
              </a:spcAft>
              <a:defRPr/>
            </a:pPr>
            <a:r>
              <a:rPr lang="en-US" sz="2800" dirty="0">
                <a:latin typeface="+mn-lt"/>
              </a:rPr>
              <a:t>Newsletter</a:t>
            </a:r>
            <a:r>
              <a:rPr lang="en-US" sz="2400" dirty="0">
                <a:latin typeface="+mn-lt"/>
              </a:rPr>
              <a:t> performance as of February 2025; these data are from emailed newsletters not those accessed from our homepage.</a:t>
            </a:r>
            <a:endParaRPr lang="en-US" sz="2800" dirty="0">
              <a:latin typeface="+mn-lt"/>
            </a:endParaRPr>
          </a:p>
        </p:txBody>
      </p:sp>
      <p:sp>
        <p:nvSpPr>
          <p:cNvPr id="7" name="TextBox 6">
            <a:extLst>
              <a:ext uri="{FF2B5EF4-FFF2-40B4-BE49-F238E27FC236}">
                <a16:creationId xmlns:a16="http://schemas.microsoft.com/office/drawing/2014/main" id="{C20FEAAC-20A4-5CC1-C8FC-F3DB1E274F18}"/>
              </a:ext>
            </a:extLst>
          </p:cNvPr>
          <p:cNvSpPr txBox="1"/>
          <p:nvPr/>
        </p:nvSpPr>
        <p:spPr>
          <a:xfrm>
            <a:off x="1539240" y="5617029"/>
            <a:ext cx="6858000" cy="1219200"/>
          </a:xfrm>
          <a:prstGeom prst="rect">
            <a:avLst/>
          </a:prstGeom>
          <a:noFill/>
        </p:spPr>
        <p:txBody>
          <a:bodyPr wrap="square" rtlCol="0">
            <a:spAutoFit/>
          </a:bodyPr>
          <a:lstStyle/>
          <a:p>
            <a:r>
              <a:rPr lang="en-US" dirty="0"/>
              <a:t>Percent opened (blue) versus industry standard* (red) and percent clicks (green) versus industry standard (purple).</a:t>
            </a:r>
          </a:p>
          <a:p>
            <a:endParaRPr lang="en-US" dirty="0"/>
          </a:p>
          <a:p>
            <a:r>
              <a:rPr lang="en-US" dirty="0"/>
              <a:t>*Medical, dental, and healthcare sector </a:t>
            </a:r>
            <a:r>
              <a:rPr lang="en-US" dirty="0" err="1"/>
              <a:t>mailchimp.com</a:t>
            </a:r>
            <a:endParaRPr lang="en-US" dirty="0"/>
          </a:p>
        </p:txBody>
      </p:sp>
      <p:pic>
        <p:nvPicPr>
          <p:cNvPr id="5" name="Picture 4">
            <a:extLst>
              <a:ext uri="{FF2B5EF4-FFF2-40B4-BE49-F238E27FC236}">
                <a16:creationId xmlns:a16="http://schemas.microsoft.com/office/drawing/2014/main" id="{E56331C9-2EB2-36B9-C8BB-5913CCF542AD}"/>
              </a:ext>
            </a:extLst>
          </p:cNvPr>
          <p:cNvPicPr>
            <a:picLocks noChangeAspect="1"/>
          </p:cNvPicPr>
          <p:nvPr/>
        </p:nvPicPr>
        <p:blipFill>
          <a:blip r:embed="rId5"/>
          <a:stretch>
            <a:fillRect/>
          </a:stretch>
        </p:blipFill>
        <p:spPr>
          <a:xfrm>
            <a:off x="1540787" y="2447031"/>
            <a:ext cx="5664200" cy="2946400"/>
          </a:xfrm>
          <a:prstGeom prst="rect">
            <a:avLst/>
          </a:prstGeom>
        </p:spPr>
      </p:pic>
    </p:spTree>
    <p:extLst>
      <p:ext uri="{BB962C8B-B14F-4D97-AF65-F5344CB8AC3E}">
        <p14:creationId xmlns:p14="http://schemas.microsoft.com/office/powerpoint/2010/main" val="4156958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A90188-C5CC-FFB4-F2B7-4AE5FBFD8656}"/>
              </a:ext>
            </a:extLst>
          </p:cNvPr>
          <p:cNvSpPr txBox="1"/>
          <p:nvPr/>
        </p:nvSpPr>
        <p:spPr>
          <a:xfrm>
            <a:off x="755650" y="457200"/>
            <a:ext cx="2292350"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58370" name="Picture 6" descr="Screen Shot 2015-05-13 at 8.50.05 AM.png">
            <a:extLst>
              <a:ext uri="{FF2B5EF4-FFF2-40B4-BE49-F238E27FC236}">
                <a16:creationId xmlns:a16="http://schemas.microsoft.com/office/drawing/2014/main" id="{00994BE4-3E4F-ED8E-F4CB-1F4CEA31E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AD2EC587-3C7A-C6FD-208C-247FC253717F}"/>
              </a:ext>
            </a:extLst>
          </p:cNvPr>
          <p:cNvSpPr/>
          <p:nvPr/>
        </p:nvSpPr>
        <p:spPr>
          <a:xfrm>
            <a:off x="755650" y="2182426"/>
            <a:ext cx="7702550" cy="4401205"/>
          </a:xfrm>
          <a:prstGeom prst="rect">
            <a:avLst/>
          </a:prstGeom>
        </p:spPr>
        <p:txBody>
          <a:bodyPr>
            <a:spAutoFit/>
          </a:bodyPr>
          <a:lstStyle/>
          <a:p>
            <a:pPr marL="285750" indent="-285750" eaLnBrk="1" hangingPunct="1">
              <a:spcAft>
                <a:spcPts val="1200"/>
              </a:spcAft>
              <a:buFont typeface="Arial"/>
              <a:buChar char="•"/>
              <a:defRPr/>
            </a:pPr>
            <a:r>
              <a:rPr lang="en-US" sz="2400" dirty="0">
                <a:latin typeface="+mn-lt"/>
              </a:rPr>
              <a:t>Forms that facilitate online data submission (incorporating reward elements of gaming) </a:t>
            </a:r>
          </a:p>
          <a:p>
            <a:pPr marL="285750" indent="-285750" eaLnBrk="1" hangingPunct="1">
              <a:spcAft>
                <a:spcPts val="1200"/>
              </a:spcAft>
              <a:buFont typeface="Arial"/>
              <a:buChar char="•"/>
              <a:defRPr/>
            </a:pPr>
            <a:r>
              <a:rPr lang="en-US" sz="2400" dirty="0">
                <a:latin typeface="+mn-lt"/>
              </a:rPr>
              <a:t>Additional sections, such as VNS, and ONS</a:t>
            </a:r>
          </a:p>
          <a:p>
            <a:pPr marL="285750" indent="-285750" eaLnBrk="1" hangingPunct="1">
              <a:spcAft>
                <a:spcPts val="1200"/>
              </a:spcAft>
              <a:buFont typeface="Arial"/>
              <a:buChar char="•"/>
              <a:defRPr/>
            </a:pPr>
            <a:r>
              <a:rPr lang="en-US" sz="2400" dirty="0">
                <a:latin typeface="+mn-lt"/>
              </a:rPr>
              <a:t>The use of AI to fill in data sheets is undergoing investigation by an academic team</a:t>
            </a:r>
          </a:p>
          <a:p>
            <a:pPr marL="285750" indent="-285750" eaLnBrk="1" hangingPunct="1">
              <a:spcAft>
                <a:spcPts val="1200"/>
              </a:spcAft>
              <a:buFont typeface="Arial"/>
              <a:buChar char="•"/>
              <a:defRPr/>
            </a:pPr>
            <a:r>
              <a:rPr lang="en-US" sz="2400" dirty="0">
                <a:latin typeface="+mn-lt"/>
              </a:rPr>
              <a:t>Links from data fields to additional information </a:t>
            </a:r>
          </a:p>
          <a:p>
            <a:pPr marL="285750" indent="-285750" eaLnBrk="1" hangingPunct="1">
              <a:spcAft>
                <a:spcPts val="1200"/>
              </a:spcAft>
              <a:buFont typeface="Arial"/>
              <a:buChar char="•"/>
              <a:defRPr/>
            </a:pPr>
            <a:r>
              <a:rPr lang="en-US" sz="2400" dirty="0">
                <a:latin typeface="+mn-lt"/>
              </a:rPr>
              <a:t>A dynamic user experience (saved search results, customized site behavior, automatic updates of searches) with data presented graphically using cutting-edge data visualization techniques</a:t>
            </a:r>
          </a:p>
        </p:txBody>
      </p:sp>
      <p:sp>
        <p:nvSpPr>
          <p:cNvPr id="3" name="TextBox 2">
            <a:extLst>
              <a:ext uri="{FF2B5EF4-FFF2-40B4-BE49-F238E27FC236}">
                <a16:creationId xmlns:a16="http://schemas.microsoft.com/office/drawing/2014/main" id="{FEBF2938-1B47-6A09-8CB2-6ABCB1FF3E25}"/>
              </a:ext>
            </a:extLst>
          </p:cNvPr>
          <p:cNvSpPr txBox="1"/>
          <p:nvPr/>
        </p:nvSpPr>
        <p:spPr>
          <a:xfrm>
            <a:off x="914400" y="1674753"/>
            <a:ext cx="5749394" cy="800219"/>
          </a:xfrm>
          <a:prstGeom prst="rect">
            <a:avLst/>
          </a:prstGeom>
          <a:noFill/>
        </p:spPr>
        <p:txBody>
          <a:bodyPr wrap="none">
            <a:spAutoFit/>
          </a:bodyPr>
          <a:lstStyle/>
          <a:p>
            <a:pPr>
              <a:defRPr/>
            </a:pPr>
            <a:r>
              <a:rPr lang="en-US" sz="2800" dirty="0">
                <a:latin typeface="+mn-lt"/>
              </a:rPr>
              <a:t>WIKISTIM What Will the Future Bring?</a:t>
            </a:r>
          </a:p>
          <a:p>
            <a:pPr>
              <a:defRPr/>
            </a:pPr>
            <a:endParaRPr lang="en-US" dirty="0">
              <a:latin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C260A-F6AD-217C-7713-2E858CA7D40C}"/>
              </a:ext>
            </a:extLst>
          </p:cNvPr>
          <p:cNvSpPr txBox="1"/>
          <p:nvPr/>
        </p:nvSpPr>
        <p:spPr>
          <a:xfrm>
            <a:off x="785813" y="457200"/>
            <a:ext cx="2419350"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60418" name="Picture 6" descr="Screen Shot 2015-05-13 at 8.50.05 AM.png">
            <a:extLst>
              <a:ext uri="{FF2B5EF4-FFF2-40B4-BE49-F238E27FC236}">
                <a16:creationId xmlns:a16="http://schemas.microsoft.com/office/drawing/2014/main" id="{57DBD0F9-4FA5-8B77-F33F-C5999A2844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DE3525BA-BF04-ACB0-8490-CDB2162DBDB2}"/>
              </a:ext>
            </a:extLst>
          </p:cNvPr>
          <p:cNvSpPr/>
          <p:nvPr/>
        </p:nvSpPr>
        <p:spPr>
          <a:xfrm>
            <a:off x="785813" y="1744663"/>
            <a:ext cx="7467600" cy="3570287"/>
          </a:xfrm>
          <a:prstGeom prst="rect">
            <a:avLst/>
          </a:prstGeom>
        </p:spPr>
        <p:txBody>
          <a:bodyPr>
            <a:spAutoFit/>
          </a:bodyPr>
          <a:lstStyle/>
          <a:p>
            <a:pPr eaLnBrk="1" hangingPunct="1">
              <a:spcAft>
                <a:spcPts val="1200"/>
              </a:spcAft>
              <a:defRPr/>
            </a:pPr>
            <a:r>
              <a:rPr lang="en-US" sz="3200" dirty="0">
                <a:latin typeface="+mn-lt"/>
              </a:rPr>
              <a:t>We urge you to join in this effort by:</a:t>
            </a:r>
          </a:p>
          <a:p>
            <a:pPr marL="457200" indent="-457200" eaLnBrk="1" hangingPunct="1">
              <a:spcAft>
                <a:spcPts val="1200"/>
              </a:spcAft>
              <a:buFont typeface="Arial"/>
              <a:buChar char="•"/>
              <a:defRPr/>
            </a:pPr>
            <a:r>
              <a:rPr lang="en-US" sz="2400" dirty="0">
                <a:latin typeface="+mn-lt"/>
              </a:rPr>
              <a:t>Registering for WIKISTIM (the process is free and easy)</a:t>
            </a:r>
          </a:p>
          <a:p>
            <a:pPr marL="457200" indent="-457200" eaLnBrk="1" hangingPunct="1">
              <a:spcAft>
                <a:spcPts val="1200"/>
              </a:spcAft>
              <a:buFont typeface="Arial"/>
              <a:buChar char="•"/>
              <a:defRPr/>
            </a:pPr>
            <a:r>
              <a:rPr lang="en-US" sz="2400" dirty="0">
                <a:latin typeface="+mn-lt"/>
              </a:rPr>
              <a:t>Spreading the word about WIKISTIM</a:t>
            </a:r>
          </a:p>
          <a:p>
            <a:pPr marL="457200" indent="-457200" eaLnBrk="1" hangingPunct="1">
              <a:spcAft>
                <a:spcPts val="1200"/>
              </a:spcAft>
              <a:buFont typeface="Arial"/>
              <a:buChar char="•"/>
              <a:defRPr/>
            </a:pPr>
            <a:r>
              <a:rPr lang="en-US" sz="2400" dirty="0">
                <a:latin typeface="+mn-lt"/>
              </a:rPr>
              <a:t>Making a donation and/or encouraging companies that make educational grants to support WIKISTIM</a:t>
            </a:r>
          </a:p>
          <a:p>
            <a:pPr marL="457200" indent="-457200" eaLnBrk="1" hangingPunct="1">
              <a:spcAft>
                <a:spcPts val="1200"/>
              </a:spcAft>
              <a:buFont typeface="Arial"/>
              <a:buChar char="•"/>
              <a:defRPr/>
            </a:pPr>
            <a:r>
              <a:rPr lang="en-US" sz="2400" dirty="0">
                <a:latin typeface="+mn-lt"/>
              </a:rPr>
              <a:t>Submitting completed datasheets</a:t>
            </a:r>
          </a:p>
          <a:p>
            <a:pPr marL="457200" indent="-457200" eaLnBrk="1" hangingPunct="1">
              <a:spcAft>
                <a:spcPts val="1200"/>
              </a:spcAft>
              <a:buFont typeface="Arial"/>
              <a:buChar char="•"/>
              <a:defRPr/>
            </a:pPr>
            <a:r>
              <a:rPr lang="en-US" sz="2400" dirty="0">
                <a:latin typeface="+mn-lt"/>
              </a:rPr>
              <a:t>Helping us to create new sections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A11C8B-7A0C-F0FC-0A95-696B680C3A1A}"/>
              </a:ext>
            </a:extLst>
          </p:cNvPr>
          <p:cNvSpPr txBox="1"/>
          <p:nvPr/>
        </p:nvSpPr>
        <p:spPr>
          <a:xfrm>
            <a:off x="809625" y="457200"/>
            <a:ext cx="2786063"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62466" name="Picture 6" descr="Screen Shot 2015-05-13 at 8.50.05 AM.png">
            <a:extLst>
              <a:ext uri="{FF2B5EF4-FFF2-40B4-BE49-F238E27FC236}">
                <a16:creationId xmlns:a16="http://schemas.microsoft.com/office/drawing/2014/main" id="{29980BDF-87D1-6460-7352-B6C788EB7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Box 2">
            <a:extLst>
              <a:ext uri="{FF2B5EF4-FFF2-40B4-BE49-F238E27FC236}">
                <a16:creationId xmlns:a16="http://schemas.microsoft.com/office/drawing/2014/main" id="{3F4D9C3C-AC8A-06A1-B8B8-8D23D303DAEA}"/>
              </a:ext>
            </a:extLst>
          </p:cNvPr>
          <p:cNvSpPr txBox="1">
            <a:spLocks noChangeArrowheads="1"/>
          </p:cNvSpPr>
          <p:nvPr/>
        </p:nvSpPr>
        <p:spPr bwMode="auto">
          <a:xfrm>
            <a:off x="3257550" y="3024188"/>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5" name="TextBox 4">
            <a:extLst>
              <a:ext uri="{FF2B5EF4-FFF2-40B4-BE49-F238E27FC236}">
                <a16:creationId xmlns:a16="http://schemas.microsoft.com/office/drawing/2014/main" id="{060408B1-9CF0-16B4-BC57-A4F0ADD06246}"/>
              </a:ext>
            </a:extLst>
          </p:cNvPr>
          <p:cNvSpPr txBox="1"/>
          <p:nvPr/>
        </p:nvSpPr>
        <p:spPr>
          <a:xfrm>
            <a:off x="533400" y="1671638"/>
            <a:ext cx="8348663" cy="4370427"/>
          </a:xfrm>
          <a:prstGeom prst="rect">
            <a:avLst/>
          </a:prstGeom>
          <a:noFill/>
        </p:spPr>
        <p:txBody>
          <a:bodyPr>
            <a:spAutoFit/>
          </a:bodyPr>
          <a:lstStyle/>
          <a:p>
            <a:pPr eaLnBrk="1" hangingPunct="1">
              <a:defRPr/>
            </a:pPr>
            <a:r>
              <a:rPr lang="en-US" sz="2000" b="1" dirty="0">
                <a:latin typeface="+mn-lt"/>
              </a:rPr>
              <a:t>Financial support from inception to date:</a:t>
            </a:r>
            <a:endParaRPr lang="en-US" sz="2000" dirty="0">
              <a:latin typeface="+mn-lt"/>
            </a:endParaRPr>
          </a:p>
          <a:p>
            <a:pPr eaLnBrk="1" hangingPunct="1">
              <a:defRPr/>
            </a:pPr>
            <a:r>
              <a:rPr lang="en-US" sz="2000" dirty="0">
                <a:latin typeface="+mn-lt"/>
              </a:rPr>
              <a:t>BIOTRONIK NRO (matching), Boston Scientific, Enterra Medical, Greatbatch, Medtronic, Nevro, St Jude, Stimwave</a:t>
            </a:r>
          </a:p>
          <a:p>
            <a:pPr eaLnBrk="1" hangingPunct="1">
              <a:defRPr/>
            </a:pPr>
            <a:endParaRPr lang="en-US" sz="2000" dirty="0">
              <a:latin typeface="+mn-lt"/>
            </a:endParaRPr>
          </a:p>
          <a:p>
            <a:pPr eaLnBrk="1" hangingPunct="1">
              <a:defRPr/>
            </a:pPr>
            <a:r>
              <a:rPr lang="en-US" sz="2000" dirty="0">
                <a:latin typeface="+mn-lt"/>
              </a:rPr>
              <a:t>The International Neuromodulation Society</a:t>
            </a:r>
          </a:p>
          <a:p>
            <a:pPr eaLnBrk="1" hangingPunct="1">
              <a:defRPr/>
            </a:pPr>
            <a:r>
              <a:rPr lang="en-US" sz="2000" dirty="0">
                <a:latin typeface="+mn-lt"/>
              </a:rPr>
              <a:t>The NANS Foundation</a:t>
            </a:r>
          </a:p>
          <a:p>
            <a:pPr eaLnBrk="1" hangingPunct="1">
              <a:defRPr/>
            </a:pPr>
            <a:r>
              <a:rPr lang="en-US" sz="2000" dirty="0">
                <a:latin typeface="+mn-lt"/>
              </a:rPr>
              <a:t>The Neuromodulation Foundation, Inc. (WIKISTIM’s parent organization)</a:t>
            </a:r>
          </a:p>
          <a:p>
            <a:pPr eaLnBrk="1" hangingPunct="1">
              <a:defRPr/>
            </a:pPr>
            <a:r>
              <a:rPr lang="en-US" sz="2000" dirty="0">
                <a:latin typeface="+mn-lt"/>
              </a:rPr>
              <a:t>The North American Neuromodulation Society</a:t>
            </a:r>
          </a:p>
          <a:p>
            <a:pPr eaLnBrk="1" hangingPunct="1">
              <a:defRPr/>
            </a:pPr>
            <a:endParaRPr lang="en-US" sz="2000" dirty="0">
              <a:latin typeface="+mn-lt"/>
            </a:endParaRPr>
          </a:p>
          <a:p>
            <a:pPr eaLnBrk="1" hangingPunct="1">
              <a:defRPr/>
            </a:pPr>
            <a:r>
              <a:rPr lang="en-US" sz="2000" dirty="0">
                <a:latin typeface="+mn-lt"/>
              </a:rPr>
              <a:t>Thomas Abell, MD; Allen Burton, MD; James Brennan, MD; David Cedeno, PhD and Pilar Mejia, PhD; Kenneth Chapman, MD; Terry </a:t>
            </a:r>
            <a:r>
              <a:rPr lang="en-US" sz="2000" dirty="0" err="1">
                <a:latin typeface="+mn-lt"/>
              </a:rPr>
              <a:t>Daglow</a:t>
            </a:r>
            <a:r>
              <a:rPr lang="en-US" sz="2000" dirty="0">
                <a:latin typeface="+mn-lt"/>
              </a:rPr>
              <a:t>; </a:t>
            </a:r>
            <a:r>
              <a:rPr lang="en-US" sz="1800" dirty="0">
                <a:solidFill>
                  <a:srgbClr val="222222"/>
                </a:solidFill>
                <a:effectLst/>
                <a:latin typeface="Arial" panose="020B0604020202020204" pitchFamily="34" charset="0"/>
                <a:ea typeface="Calibri" panose="020F0502020204030204" pitchFamily="34" charset="0"/>
              </a:rPr>
              <a:t>Hemant Kalia, MD, MPH, FIPP;</a:t>
            </a:r>
            <a:r>
              <a:rPr lang="en-US" dirty="0">
                <a:effectLst/>
              </a:rPr>
              <a:t> </a:t>
            </a:r>
            <a:r>
              <a:rPr lang="en-US" dirty="0">
                <a:latin typeface="+mn-lt"/>
              </a:rPr>
              <a:t>The </a:t>
            </a:r>
            <a:r>
              <a:rPr lang="en-US" dirty="0" err="1">
                <a:latin typeface="+mn-lt"/>
              </a:rPr>
              <a:t>Donlin</a:t>
            </a:r>
            <a:r>
              <a:rPr lang="en-US" dirty="0">
                <a:latin typeface="+mn-lt"/>
              </a:rPr>
              <a:t> &amp; Harriett Long Family Charitable Gift Fund; </a:t>
            </a:r>
            <a:r>
              <a:rPr lang="en-US" dirty="0"/>
              <a:t>Mohammad Omar; </a:t>
            </a:r>
            <a:r>
              <a:rPr lang="en-US" sz="2000" dirty="0" err="1">
                <a:latin typeface="+mn-lt"/>
              </a:rPr>
              <a:t>SuEarl</a:t>
            </a:r>
            <a:r>
              <a:rPr lang="en-US" sz="2000" dirty="0">
                <a:latin typeface="+mn-lt"/>
              </a:rPr>
              <a:t> McReynolds; Richard B. North, MD; Louis </a:t>
            </a:r>
            <a:r>
              <a:rPr lang="en-US" sz="2000" dirty="0" err="1">
                <a:latin typeface="+mn-lt"/>
              </a:rPr>
              <a:t>Raso</a:t>
            </a:r>
            <a:r>
              <a:rPr lang="en-US" sz="2000" dirty="0">
                <a:latin typeface="+mn-lt"/>
              </a:rPr>
              <a:t>, MD, PA; B. Todd </a:t>
            </a:r>
            <a:r>
              <a:rPr lang="en-US" sz="2000" dirty="0" err="1">
                <a:latin typeface="+mn-lt"/>
              </a:rPr>
              <a:t>Sitzman</a:t>
            </a:r>
            <a:r>
              <a:rPr lang="en-US" sz="2000" dirty="0">
                <a:latin typeface="+mn-lt"/>
              </a:rPr>
              <a:t>, MD, MPH; Konstantin </a:t>
            </a:r>
            <a:r>
              <a:rPr lang="en-US" sz="2000" dirty="0" err="1">
                <a:latin typeface="+mn-lt"/>
              </a:rPr>
              <a:t>Slavin</a:t>
            </a:r>
            <a:r>
              <a:rPr lang="en-US" sz="2000" dirty="0">
                <a:latin typeface="+mn-lt"/>
              </a:rPr>
              <a:t>, MD, PhD; Sean </a:t>
            </a:r>
            <a:r>
              <a:rPr lang="en-US" sz="2000" dirty="0" err="1">
                <a:latin typeface="+mn-lt"/>
              </a:rPr>
              <a:t>Slee</a:t>
            </a:r>
            <a:r>
              <a:rPr lang="en-US" sz="2000" dirty="0">
                <a:latin typeface="+mn-lt"/>
              </a:rPr>
              <a:t>, PhD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42A50-1A93-C4AB-1260-49D8CAAB3653}"/>
              </a:ext>
            </a:extLst>
          </p:cNvPr>
          <p:cNvSpPr txBox="1"/>
          <p:nvPr/>
        </p:nvSpPr>
        <p:spPr>
          <a:xfrm>
            <a:off x="795338" y="469900"/>
            <a:ext cx="2405062" cy="400050"/>
          </a:xfrm>
          <a:prstGeom prst="rect">
            <a:avLst/>
          </a:prstGeom>
          <a:noFill/>
        </p:spPr>
        <p:txBody>
          <a:bodyPr>
            <a:spAutoFit/>
          </a:bodyPr>
          <a:lstStyle/>
          <a:p>
            <a:pPr eaLnBrk="1" hangingPunct="1">
              <a:defRPr/>
            </a:pPr>
            <a:r>
              <a:rPr lang="en-US" sz="2000" dirty="0">
                <a:latin typeface="+mn-lt"/>
                <a:hlinkClick r:id="rId3"/>
              </a:rPr>
              <a:t>www.wikistim.org</a:t>
            </a:r>
            <a:r>
              <a:rPr lang="en-US" sz="2000" dirty="0">
                <a:latin typeface="+mn-lt"/>
              </a:rPr>
              <a:t>  </a:t>
            </a:r>
          </a:p>
        </p:txBody>
      </p:sp>
      <p:pic>
        <p:nvPicPr>
          <p:cNvPr id="64514" name="Picture 6" descr="Screen Shot 2015-05-13 at 8.50.05 AM.png">
            <a:extLst>
              <a:ext uri="{FF2B5EF4-FFF2-40B4-BE49-F238E27FC236}">
                <a16:creationId xmlns:a16="http://schemas.microsoft.com/office/drawing/2014/main" id="{7A3C8939-D9D8-D132-2732-A7673729A1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77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DE3D46A-DD36-5864-0A3E-8A702B9EE8F9}"/>
              </a:ext>
            </a:extLst>
          </p:cNvPr>
          <p:cNvSpPr txBox="1"/>
          <p:nvPr/>
        </p:nvSpPr>
        <p:spPr>
          <a:xfrm>
            <a:off x="795338" y="1658938"/>
            <a:ext cx="5603875" cy="5140325"/>
          </a:xfrm>
          <a:prstGeom prst="rect">
            <a:avLst/>
          </a:prstGeom>
          <a:noFill/>
        </p:spPr>
        <p:txBody>
          <a:bodyPr wrap="none">
            <a:spAutoFit/>
          </a:bodyPr>
          <a:lstStyle/>
          <a:p>
            <a:pPr eaLnBrk="1" hangingPunct="1">
              <a:defRPr/>
            </a:pPr>
            <a:r>
              <a:rPr lang="en-US" sz="2000" b="1" dirty="0">
                <a:latin typeface="+mn-lt"/>
              </a:rPr>
              <a:t>Editor-in-chief, </a:t>
            </a:r>
            <a:r>
              <a:rPr lang="en-US" sz="2000" dirty="0">
                <a:latin typeface="+mn-lt"/>
              </a:rPr>
              <a:t>Richard B. North, MD</a:t>
            </a:r>
          </a:p>
          <a:p>
            <a:pPr eaLnBrk="1" hangingPunct="1">
              <a:defRPr/>
            </a:pPr>
            <a:endParaRPr lang="en-US" sz="1000" b="1" dirty="0">
              <a:latin typeface="+mn-lt"/>
            </a:endParaRPr>
          </a:p>
          <a:p>
            <a:pPr eaLnBrk="1" hangingPunct="1">
              <a:defRPr/>
            </a:pPr>
            <a:r>
              <a:rPr lang="en-US" sz="2000" b="1" dirty="0">
                <a:latin typeface="+mn-lt"/>
              </a:rPr>
              <a:t>Section editors</a:t>
            </a:r>
            <a:endParaRPr lang="en-US" sz="2000" dirty="0">
              <a:latin typeface="+mn-lt"/>
            </a:endParaRPr>
          </a:p>
          <a:p>
            <a:pPr eaLnBrk="1" hangingPunct="1">
              <a:defRPr/>
            </a:pPr>
            <a:r>
              <a:rPr lang="en-US" sz="2000" dirty="0">
                <a:latin typeface="+mn-lt"/>
              </a:rPr>
              <a:t>Thomas </a:t>
            </a:r>
            <a:r>
              <a:rPr lang="en-US" sz="2000" dirty="0" err="1">
                <a:latin typeface="+mn-lt"/>
              </a:rPr>
              <a:t>Abell</a:t>
            </a:r>
            <a:r>
              <a:rPr lang="en-US" sz="2000" dirty="0">
                <a:latin typeface="+mn-lt"/>
              </a:rPr>
              <a:t>, MD, Gastric Electrical Stimulation</a:t>
            </a:r>
          </a:p>
          <a:p>
            <a:pPr eaLnBrk="1" hangingPunct="1">
              <a:defRPr/>
            </a:pPr>
            <a:r>
              <a:rPr lang="en-US" sz="2000" dirty="0">
                <a:latin typeface="+mn-lt"/>
              </a:rPr>
              <a:t>Tracy Cameron, PhD, Peripheral Nerve Stimulation</a:t>
            </a:r>
          </a:p>
          <a:p>
            <a:pPr eaLnBrk="1" hangingPunct="1">
              <a:defRPr/>
            </a:pPr>
            <a:r>
              <a:rPr lang="en-US" sz="2000" dirty="0">
                <a:latin typeface="+mn-lt"/>
              </a:rPr>
              <a:t>Roger </a:t>
            </a:r>
            <a:r>
              <a:rPr lang="en-US" sz="2000" dirty="0" err="1">
                <a:latin typeface="+mn-lt"/>
              </a:rPr>
              <a:t>Dmochowski</a:t>
            </a:r>
            <a:r>
              <a:rPr lang="en-US" sz="2000" dirty="0">
                <a:latin typeface="+mn-lt"/>
              </a:rPr>
              <a:t>, MD, Sacral Nerve Stimulation</a:t>
            </a:r>
          </a:p>
          <a:p>
            <a:pPr eaLnBrk="1" hangingPunct="1">
              <a:defRPr/>
            </a:pPr>
            <a:r>
              <a:rPr lang="en-US" sz="2000" dirty="0">
                <a:latin typeface="+mn-lt"/>
              </a:rPr>
              <a:t>Robert Foreman, MD, PhD, Experimental Studies</a:t>
            </a:r>
          </a:p>
          <a:p>
            <a:pPr eaLnBrk="1" hangingPunct="1">
              <a:defRPr/>
            </a:pPr>
            <a:r>
              <a:rPr lang="en-US" sz="2000" dirty="0">
                <a:latin typeface="+mn-lt"/>
              </a:rPr>
              <a:t>Elliot </a:t>
            </a:r>
            <a:r>
              <a:rPr lang="en-US" sz="2000" dirty="0" err="1">
                <a:latin typeface="+mn-lt"/>
              </a:rPr>
              <a:t>Krames</a:t>
            </a:r>
            <a:r>
              <a:rPr lang="en-US" sz="2000" dirty="0">
                <a:latin typeface="+mn-lt"/>
              </a:rPr>
              <a:t>, MD, Dorsal Root Ganglion Stimulation</a:t>
            </a:r>
          </a:p>
          <a:p>
            <a:pPr eaLnBrk="1" hangingPunct="1">
              <a:defRPr/>
            </a:pPr>
            <a:r>
              <a:rPr lang="en-US" sz="2000" dirty="0" err="1">
                <a:latin typeface="+mn-lt"/>
              </a:rPr>
              <a:t>Bengt</a:t>
            </a:r>
            <a:r>
              <a:rPr lang="en-US" sz="2000" dirty="0">
                <a:latin typeface="+mn-lt"/>
              </a:rPr>
              <a:t> </a:t>
            </a:r>
            <a:r>
              <a:rPr lang="en-US" sz="2000" dirty="0" err="1">
                <a:latin typeface="+mn-lt"/>
              </a:rPr>
              <a:t>Linderoth</a:t>
            </a:r>
            <a:r>
              <a:rPr lang="en-US" sz="2000" dirty="0">
                <a:latin typeface="+mn-lt"/>
              </a:rPr>
              <a:t>, MD, PhD, Experimental Studies</a:t>
            </a:r>
          </a:p>
          <a:p>
            <a:pPr eaLnBrk="1" hangingPunct="1">
              <a:defRPr/>
            </a:pPr>
            <a:r>
              <a:rPr lang="en-US" sz="2000" dirty="0">
                <a:latin typeface="+mn-lt"/>
              </a:rPr>
              <a:t>Richard B. North, MD, Spinal Cord Stimulation</a:t>
            </a:r>
          </a:p>
          <a:p>
            <a:pPr eaLnBrk="1" hangingPunct="1">
              <a:defRPr/>
            </a:pPr>
            <a:r>
              <a:rPr lang="en-US" sz="2000" dirty="0">
                <a:latin typeface="+mn-lt"/>
              </a:rPr>
              <a:t>B. Todd </a:t>
            </a:r>
            <a:r>
              <a:rPr lang="en-US" sz="2000" dirty="0" err="1">
                <a:latin typeface="+mn-lt"/>
              </a:rPr>
              <a:t>Sitzman</a:t>
            </a:r>
            <a:r>
              <a:rPr lang="en-US" sz="2000" dirty="0">
                <a:latin typeface="+mn-lt"/>
              </a:rPr>
              <a:t>, MD, MPH, At Large</a:t>
            </a:r>
          </a:p>
          <a:p>
            <a:pPr eaLnBrk="1" hangingPunct="1">
              <a:defRPr/>
            </a:pPr>
            <a:r>
              <a:rPr lang="en-US" sz="2000" dirty="0">
                <a:latin typeface="+mn-lt"/>
              </a:rPr>
              <a:t>Konstantin </a:t>
            </a:r>
            <a:r>
              <a:rPr lang="en-US" sz="2000" dirty="0" err="1">
                <a:latin typeface="+mn-lt"/>
              </a:rPr>
              <a:t>Slavin</a:t>
            </a:r>
            <a:r>
              <a:rPr lang="en-US" sz="2000" dirty="0">
                <a:latin typeface="+mn-lt"/>
              </a:rPr>
              <a:t>, MD, PhD, Deep Brain Stimulation</a:t>
            </a:r>
          </a:p>
          <a:p>
            <a:pPr eaLnBrk="1" hangingPunct="1">
              <a:defRPr/>
            </a:pPr>
            <a:r>
              <a:rPr lang="en-US" sz="2000" dirty="0" err="1">
                <a:latin typeface="+mn-lt"/>
              </a:rPr>
              <a:t>Kristl</a:t>
            </a:r>
            <a:r>
              <a:rPr lang="en-US" sz="2000" dirty="0">
                <a:latin typeface="+mn-lt"/>
              </a:rPr>
              <a:t> </a:t>
            </a:r>
            <a:r>
              <a:rPr lang="en-US" sz="2000" dirty="0" err="1">
                <a:latin typeface="+mn-lt"/>
              </a:rPr>
              <a:t>Vonck</a:t>
            </a:r>
            <a:r>
              <a:rPr lang="en-US" sz="2000" dirty="0">
                <a:latin typeface="+mn-lt"/>
              </a:rPr>
              <a:t>, MD, PhD, Section on DBS for Epilepsy</a:t>
            </a:r>
            <a:r>
              <a:rPr lang="en-US" sz="2000" b="1" dirty="0">
                <a:latin typeface="+mn-lt"/>
              </a:rPr>
              <a:t> </a:t>
            </a:r>
          </a:p>
          <a:p>
            <a:pPr eaLnBrk="1" hangingPunct="1">
              <a:defRPr/>
            </a:pPr>
            <a:r>
              <a:rPr lang="en-US" sz="2000" dirty="0">
                <a:latin typeface="+mn-lt"/>
              </a:rPr>
              <a:t>Richard Weiner, MD, Peripheral Nerve Stimulation </a:t>
            </a:r>
          </a:p>
          <a:p>
            <a:pPr eaLnBrk="1" hangingPunct="1">
              <a:defRPr/>
            </a:pPr>
            <a:r>
              <a:rPr lang="en-US" sz="2000" dirty="0">
                <a:latin typeface="+mn-lt"/>
              </a:rPr>
              <a:t>Jonathan Young, MD, Noninvasive Brain Stimulation</a:t>
            </a:r>
          </a:p>
          <a:p>
            <a:pPr eaLnBrk="1" hangingPunct="1">
              <a:defRPr/>
            </a:pPr>
            <a:endParaRPr lang="en-US" sz="1400" b="1" dirty="0">
              <a:latin typeface="+mn-lt"/>
            </a:endParaRPr>
          </a:p>
          <a:p>
            <a:pPr eaLnBrk="1" hangingPunct="1">
              <a:defRPr/>
            </a:pPr>
            <a:r>
              <a:rPr lang="en-US" sz="2000" b="1" dirty="0">
                <a:latin typeface="+mn-lt"/>
              </a:rPr>
              <a:t>Managing editor, </a:t>
            </a:r>
            <a:r>
              <a:rPr lang="en-US" sz="2000" dirty="0">
                <a:latin typeface="+mn-lt"/>
              </a:rPr>
              <a:t>Jane Shipley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10842</TotalTime>
  <Words>1406</Words>
  <Application>Microsoft Macintosh PowerPoint</Application>
  <PresentationFormat>On-screen Show (4:3)</PresentationFormat>
  <Paragraphs>186</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Why WIKISTIM?   We rely on neurostimulation data to improve patient care by informing regulatory submissions, study design, practice decisions, reimbursement, etc.   </vt:lpstr>
      <vt:lpstr>Challenges to accessing neurostimulation data:</vt:lpstr>
      <vt:lpstr>PowerPoint Presentation</vt:lpstr>
      <vt:lpstr>Challenges to generating neurostimulation data: </vt:lpstr>
      <vt:lpstr>PowerPoint Presentation</vt:lpstr>
      <vt:lpstr>Challenges to analyzing neurostimulation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WIKISTIM</dc:title>
  <dc:creator>Jane Shipley</dc:creator>
  <cp:lastModifiedBy>JS</cp:lastModifiedBy>
  <cp:revision>516</cp:revision>
  <cp:lastPrinted>2023-12-27T19:14:27Z</cp:lastPrinted>
  <dcterms:created xsi:type="dcterms:W3CDTF">2012-11-27T18:41:07Z</dcterms:created>
  <dcterms:modified xsi:type="dcterms:W3CDTF">2025-02-19T17:32:30Z</dcterms:modified>
</cp:coreProperties>
</file>